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0" r:id="rId1"/>
    <p:sldMasterId id="2147483668" r:id="rId2"/>
    <p:sldMasterId id="2147483680" r:id="rId3"/>
    <p:sldMasterId id="2147483698" r:id="rId4"/>
  </p:sldMasterIdLst>
  <p:notesMasterIdLst>
    <p:notesMasterId r:id="rId48"/>
  </p:notesMasterIdLst>
  <p:sldIdLst>
    <p:sldId id="256" r:id="rId5"/>
    <p:sldId id="334" r:id="rId6"/>
    <p:sldId id="338" r:id="rId7"/>
    <p:sldId id="257" r:id="rId8"/>
    <p:sldId id="258" r:id="rId9"/>
    <p:sldId id="309" r:id="rId10"/>
    <p:sldId id="321" r:id="rId11"/>
    <p:sldId id="322" r:id="rId12"/>
    <p:sldId id="324" r:id="rId13"/>
    <p:sldId id="323" r:id="rId14"/>
    <p:sldId id="325" r:id="rId15"/>
    <p:sldId id="326" r:id="rId16"/>
    <p:sldId id="327" r:id="rId17"/>
    <p:sldId id="328" r:id="rId18"/>
    <p:sldId id="329" r:id="rId19"/>
    <p:sldId id="330" r:id="rId20"/>
    <p:sldId id="331" r:id="rId21"/>
    <p:sldId id="332" r:id="rId22"/>
    <p:sldId id="266" r:id="rId23"/>
    <p:sldId id="272" r:id="rId24"/>
    <p:sldId id="265" r:id="rId25"/>
    <p:sldId id="311" r:id="rId26"/>
    <p:sldId id="310" r:id="rId27"/>
    <p:sldId id="259" r:id="rId28"/>
    <p:sldId id="261" r:id="rId29"/>
    <p:sldId id="333" r:id="rId30"/>
    <p:sldId id="262" r:id="rId31"/>
    <p:sldId id="263" r:id="rId32"/>
    <p:sldId id="264" r:id="rId33"/>
    <p:sldId id="312" r:id="rId34"/>
    <p:sldId id="276" r:id="rId35"/>
    <p:sldId id="277" r:id="rId36"/>
    <p:sldId id="278" r:id="rId37"/>
    <p:sldId id="279" r:id="rId38"/>
    <p:sldId id="280" r:id="rId39"/>
    <p:sldId id="281" r:id="rId40"/>
    <p:sldId id="314" r:id="rId41"/>
    <p:sldId id="315" r:id="rId42"/>
    <p:sldId id="316" r:id="rId43"/>
    <p:sldId id="317" r:id="rId44"/>
    <p:sldId id="318" r:id="rId45"/>
    <p:sldId id="319" r:id="rId46"/>
    <p:sldId id="32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9E345"/>
    <a:srgbClr val="E5D943"/>
    <a:srgbClr val="E3D62F"/>
    <a:srgbClr val="6C4EA9"/>
    <a:srgbClr val="A3A3A3"/>
    <a:srgbClr val="535353"/>
    <a:srgbClr val="6D6D6D"/>
    <a:srgbClr val="7C7C7C"/>
    <a:srgbClr val="A04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50000" autoAdjust="0"/>
  </p:normalViewPr>
  <p:slideViewPr>
    <p:cSldViewPr>
      <p:cViewPr varScale="1">
        <p:scale>
          <a:sx n="115" d="100"/>
          <a:sy n="115" d="100"/>
        </p:scale>
        <p:origin x="468" y="108"/>
      </p:cViewPr>
      <p:guideLst>
        <p:guide orient="horz" pos="220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0-07T20:19:02.550"/>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0 352 0,'0'0'359,"0"0"-328,39 0-15,-39 0 15,39 0-15,0 0-1,-39 0 1,39 0-16,-39 0 31,39 0-15,0 0-1,-39 0 1,39 0-1,-39 0 1,39 0 0,-39 0-1,39 0 16,0-39-15,-39 39 0,39 0-16,-39 0 15,40 0 1,-1 0-1,-39 0 1,39 0 0,-39 0-1,39 0 1,-39 0-1,39 0-15,0 0 32,-39 0-17,39 0 1,-39 0 15,39 0-15,0 0-16,-39 0 15,39 0 1,-39 0-1,39 0 1,-39 0-16,39 0 16,0 0-1,-39 0 1,40 0-16,-40 0 15,39 0 1,0 0 0,0 0-1,-39 0-15,39 0 16,0 0-1,0 0-15,-39 0 16,78 0 0,-39 0-16,-39 0 15,78 0 1,-39 0-1,1 0-15,38 0 16,0 0 0,-39 0-16,0 0 15,39 0 1,-39 0-1,39 0-15,1 0 16,-40 39 0,0-39-1,39 39-15,0 0 16,-39-39-1,39 0-15,-39 0 16,0 0 0,40 0-1,-40 39-15,0-39 16,0 0-1,0 0 1,0 0-16,0 0 16,0 0-1,0 0-15,0 0 16,0 0-1,0 0 1,0 0-16,1 0 16,-1 0-1,0 0 1,0 0-16,0 0 15,0 0 1,0 0-16,0 0 16,0 0-1,0 0 1,39 0-16,1 0 15,-40 0 1,0 0 0,39 0-16,39 0 15,-39 0 1,39 0-16,-38 0 15,-1 0 1,0 0 0,0 0-16,-39 0 15,0 0 1,0 0-1,0 0-15,-39 0 16,39 0 0,-39 0 389,40 0-374,-40 0-15,39 0 0,0 0-1,-39 0-15,39 0 16,-39 0-1,39 0 1,0 0 0,-39 0-1,39 0 16,-39 0-15,39 0-16,-39 0 16,39 0-1,0 0-15,-39 0 16,39 0-1,-39 0 1,0 0-16,39 0 16,0 0-1,-39 0-15,40 0 16,-40-39-1,39 39 1,-39 0-16,39 0 16,0 0-1,-39 0 1,39-39-16,-39 39 15,39 0 1,0 0-16,0 0 16,-39 0-1,78 0 1,-78 0-16,39-39 15,-39 39 1,39 0 0,0 0-16,1 0 15,-40-39 1,39 39-16,-39 0 15,39 0 1,0 0 0,-39 0-16,39 0 15,-39 0 1,39 0-1,0 0-15,-39 0 16,0 0 0,39 0-1,-39 0-15,39 0 16,-39 0-1,78 0-15,-78 0 16,39 0 0,-39 0-1,39 0-15,1 0 16,-1 0-1,-39 0 1,39 0-16,0 0 16,-39 0-1,39 0-15,-39 0 16,39 0-1,-39 0 1,39 0-16,0 0 16,-39 0-1,39 0 1,-39 0-1,39 0 1,0 0-16,-39 0 16,39 0-1,-39 0 1,39 0-16,-39 0 15,40 0 1,-1 0 0,0 0-16,-39 0 15,39 0 1,0 0-16,0 0 15,0 0 1,0 0 0,0 0-16,0 0 15,-39 0 1,39 0-1,-39 0-15,39 0 375,-39 0-360,39 0 17,1 0-32,38 0 31,-78 0-16,39 0-15,-39 0 16,39-39 0,-39 39-16,39 0 15,0 0 1,-39 0-1,39 0-15,-39 0 16,39 0 0,0 0-16,-39 0 15,39 0 1,-39 0-1,39 0-15,-39 0 16,39 0 0,1 0-1,-40 0-15,39 0 16,0 0-1,0 0 1,-39 0-16,39 0 16,-39 0-1,39 0-15,0 0 16,0 0-1,0-39 1,0 39-16,0 0 16,0 0-1,0 0 1,-39 0-16,40 0 15,-1 0 1,0 0-16,-39 0 16,78 0-1,-78 0 1,39 0-16,0 0 15,0 0 1,0 0 0,-39 0-16,39 0 15,0 0 1,0 0-16,40 0 15,-40 0 1,0 0 0,0 0-16,0 0 15,0 0 1,-39 0-1,78-39-15,-78 39 16,39 0 0,0 0-16,0 0 15,0 0 1,-39-39-1,79 39-15,-40 0 16,0 0 0,0 0-1,0 0-15,0 0 16,39 0-1,-39 0 1,0 0-16,78 0 16,-117 0-1,40 0-15,-1 0 16,0 0 311,0 0-264,-39 0-48,39 0 1,0 0 15,-39 0-15,39 0-16,-39 0 15,39 0 1,-39 0-16,39 0 16,0 0-1,-39 0-15,39 0 16,-39 0 15,39 0-31,0 0 16,-39 0-1,40 0 1,-40 0-16,39 0 15,-39 0 1,39 0-16,0 0 31,-39 0-15,39 0-16,0 0 15,0 0 1,-39 0 0,39 0-16,0 0 15,0 0 1,-39 0-16,39 0 15,0 0 1,0 0 0,40 0-16,-40 0 15,0 0 1,0 0-1,39 0-15,-39 0 16,0 0 0,0 0-16,0 39 15,0-39 1,-39 0-1,39 0-15,1 0 16,-1 39 0,-39-39-1,78 0-15,-78 0 16,39 0-1,0 0-15,0 0 16,0 0 0,-39 0-1,39 0-15,0 0 16,0 0-1,0 0 1,0 0-16,-39 0 16,40 0-1,-1 0 1,0 0-16,-39 0 15,39 0 1,0 0-16,0 0 16,0 0-1,-39 0 1,78 0-16,-39 0 15,0 0 1,0 0 0,0 0-16,1 0 15,38 0 1,0 0-16,-39 0 15,39 0 1,0 0 0,0 0-16,-39 0 15,40 0 1,-1 0-1,-39 39-15,0-39 16,0 39 0,0-39 374,-39 0-375,39 0-15,-39 0 16,78 0-1,-78 0-15,39 0 16,-39 0 0,39 0-16,1 0 15,-1 0 1,0 0-1,0 0-15,-39 0 16,39 0 0,-39 0-16,78 0 15,-78 0 1,39 0-1,0 0-15,0 0 16,0 0 0,39 0-1,-78 0-15,40 0 16,-1 0-1,0 0-15,0 0 16,0 0 0,39 0-1,-78 0-15,39 0 16,0 0-1,0 0 1,0 0-16,-39 0 16,78 0-1,-78 0-15,40 0 16,-40 0-1,39 0 1,0 0-16,-39 0 16,39 0-1,-39 0 32,39 0-31,-39 0-16,39 0 15,0 0 1,-39 0-1,39 0 17,0 0-17,0 0 1,-39 0-1,39 0-15,0 0 16,0 0 0,40 0-16,-40 0 15,-39 0 1,39 0-1,0 0-15,0 0 16,-39 0 0,78 0-1,-78 0-15,78 0 16,-78 0-1,39 0-15,39 0 16,-38 0 0,38 0-1,-39 0-15,39 0 16,-39 0-1,0 0 1,0 0-16,-39 0 16,39-39 342,0 39-342,0 0-16,-39 0 16,79 0-1,-79 0-15,39 0 16,-39 0-1,39 0-15,0-39 16,39 39 0,-39 0-1,0 0-15,39 0 16,-39-39-1,0 39 1,40 0-16,-40 0 16,0 0-1,39-39-15,0 39 16,-39-39-1,39 39 1,0 0-16,1-39 16,-1 39-1,0 0 1,39-39-16,-78 39 15,0 0 1,78 0-16,-77 0 16,-1 0-1,0 0 1,39 0-16,-39 0 15,0 0 1,0 0 0,0 0-16,-39 0 15,39 0 1,-39 0-1,39 0-15,-39 0 16,78 0 0,-78 0-16,40 0 15,-1 0 1,0 0-1,39 0-15,-39 0 16,0 0 0,0 0-1,0 0-15,0-39 16,0 39-1,-39 0-15,39 0 16,0 0 0,-39 0 30,40 0-30,-1 0-16,0 0 31,-39 0-31,39 0 16,-39 0-1,39 0 63,0 0 47,-39 0-94,0 0 1,39 0-17,-39 39 94,0-39-77,0 39-32,39-39 327,-39 0-311,78 39-1,-39-39-15,0 0 16,0 0 0,-39 0-16,40 0 15,-1 0 1,0 0-1,-39 0-15,78 0 16,-78 39 0,39-39-1,-39 0-15,39 0 16,0 0 31,-39 39 124,0-39-155,-39 39 15,39-39-15,-78 39-16,78-39 15,-39 0 1,-39 0-1,78 0-15,-39 0 16,-1 0 0,40 0-1,-39 0-15,0 0 16,0 0-1,39 0-15,-39 0 16,0 0 0,0 0-16,0 0 15,39 0 1,-78 0-1,78 0-15,-39 0 16,0 0 0,0 0-1,-40 0-15,79 0 16,-39 0-1,0 0-15,0 0 16,0 0 0,0 0-1,0 0-15,0 0 16,0 0-1,0 0 1,0 0-16,0 0 16,-40 0-1,40 0-15,0 0 16,0 0-1,-39 0 1,78 0-16,-78 0 16,39 39-1,0-39 1,-39 0-16,-1 39 15,40-39 1,-39 39-16,39-39 16,0 0-1,-39 0 1,78 0-16,-39 0 15,-39 0 1,39 0 0,-1 0-16,-38 0 15,39 0 1,0 0-16,0 0 15,0 0 1,0 0 0,0 0-16,0 0 15,0 0 1,39 0-1,-78-39-15,78 39 16,-40 0 0,1 0-1,0 0-15,0 0 16,0 0-1,0 0-15,39 0 16,-78 0 0,78 0-1,-39 0-15,-39 0 16,78 0-1,-39 0 1,0 39-16,-1-39 16,40 0-1,-39 0-15,0 0 16,39 0-1,-39 0 1,39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0-07T20:19:12.908"/>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6 0,'0'0'171,"39"0"-155,-39 0-16,40 0 15,38 0 1,-39 0-16,0 0 16,0 0-1,0 0 1,0 0-16,0 0 15,0 0 1,0 0-16,-39 0 16,39 0-1,0 0 1,-39 0-16,40 0 15,-40 0 1,39 0-16,0 0 16,-39 0 15,39 0-16,-39 0 1,39 0 0,-39 0-16,39 0 15,0 0 1,0 0-1,-39 0-15,78 0 16,-39 39 0,0-39-16,0 0 15,-39 0 1,79 0-1,-79 0-15,78 0 16,-78 0 0,39 39-1,39-39-15,-78 0 31,78 0-31,-39 0 0,-39 0 32,78 39-32,-39-39 15,1 40-15,-40-40 16,39 0-1,0 0 1,0 0 0,39 0-16,-39 0 15,0 0 1,-39 39-16,39-39 15,39 0 1,-78 0-16,78 0 16,-38 0-1,-1 0 1,39 0-16,-39 0 15,0 0 1,39 39-16,0-39 16,0 0-1,-39 0 1,40 0-16,38 39 15,-39-39 1,0 39 0,0-39-16,0 0 15,-38 0 1,38 0-16,-39 0 16,39 0-1,-39 39 1,0-39-16,39 39 15,-39-39 1,0 0 0,-39 39-16,118-117 280,-118 78-233,39-39-31,-39 39-16,78 0 15,-39-39 1,0 0-16,0 39 16,0-39-1,0 39 1,0 0-16,0 0 15,-39-39 1,39 39-16,-39 0 16,40-40-1,-1 40 1,-39 0-16,39 0 31,-39 0-31,0 0 16,39 0-1,0 0-15,-39 0 16,39 0-1,-39 0 17,39 0-17,-39 0 16,39 0-15,0 0 0,-39 0-1,39 0-15,-39 0 16,39 0-1,0 0 1,-39 0 0,39 0-1,-39 0-15,40 0 16,-40 0-1,39 0 1,0 0-16,-39 0 31,39 0-15,-39 0-1,39 0 1,0 0 0,-39 0-1,39 0 1,-39 0-16,39 0 15,-39 0 1,39 0-16,0 0 16,0 0-1,0 0 1,0 0-16,40 0 15,-79 0 1,78 0 0,-39 0-16,0 0 15,0 0 1,0 0-16,0 0 15,0 0 1,-39 0 0,39 0-16,0 0 15,-39 0 1,39 0-1,1-39 235,-1 39-188,-39 0-15,39 0-31,-39 0-1,39 0 1,-39-39 0,39 39-16,0 0 15,-39 0 1,39 0-1,-39-39 1,39 39-16,0 0 16,-39 0-1,39 0-15,-39 0 16,39 0-1,-39 0 17,39 0-32,0 0 15,-39 0 1,40 0-1,-40 0-15,39 0 16,0 0 0,-39 0-1,39 0-15,-39 0 16,39 0-1,-39 0-15,39 0 16,0 0 0,0 0-1,-39 0-15,39 0 16,0 0-1,0 0 1,-39 0-16,39 0 16,0 0 15,-39 0-31,40 0 31,-40 0-31,39 0 16,-39 0-1,39 0 1,0 0-16,-39 0 31,39 0-15,-39 0-1,39 0 1,0 0-16,-39 0 15,39 0 1,0 0 0,0 0-16,0 0 15,0 0 1,0 0-1,-39 0-15,40 0 16,-1 0 0,-39 39-16,39-39 327,0 0-311,0 0-16,0 0 15,0 0 1,-39 0 0,39 0-16,0 0 15,-39 0 1,39 0-16,-39 0 15,39 0 1,0 0 0,-39 0-16,39 0 15,1 0 1,-1 0-1,-39 0-15,39 0 16,0 0 0,0 0-16,0 0 15,-39 0 1,78 0-1,-39 0-15,-39 0 16,78 0 0,-39 0-1,0 0-15,1 0 16,-1 0-1,0 0-15,0 0 16,0 0 0,0 0-1,0 0-15,0 0 16,-39 0-1,39 0 1,-39 0-16,39 0 16,0 0-1,-39 0-15,39 0 16,0 0-1,1 0 1,38 0-16,-78 0 16,39 0-1,-39 0 1,39 0-16,0 0 15,0 0 1,0 0 0,0 0-16,39 0 15,-39 0 1,0 0-16,1 0 15,38 0 1,-39 0 0,0 0-16,39 0 15,-39 0 1,0 0-1,78 0-15,-38 0 16,-40 0 0,39 0-16,-39 0 15,0 0 1,0 0-1,-39 0-15,39 0 422,-39 0-407,39 0-15,0 0 16,-39 0-1,39 0 1,-39 0-16,39 0 16,0 0-16,1 0 15,-1 0 1,0 0-1,0 0-15,0 0 16,0 0 0,0 0-1,0 0 1,-39-39-16,39 39 15,-39 0 1,39 0-16,-39 0 31,39 0-15,0 0 15,-39 0 0,39 0-15,-39 0-1,79 0 1,-1 0-16,-39 0 16,39 0-1,0 0 1,-39 0-16,0 0 15,0 0 1,0 0-16,1 0 16,-40 0-1,39 0 1,-39 0-16,39 0 15,0 0 95,-39 0-95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C492E-B20D-4DD8-AD4D-3D3BC54FCFC7}" type="datetimeFigureOut">
              <a:rPr lang="en-US" smtClean="0"/>
              <a:pPr/>
              <a:t>3/22/2020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51E4D-7E57-413A-8720-4F166BDFA2F0}" type="slidenum">
              <a:rPr lang="en-US" smtClean="0"/>
              <a:pPr/>
              <a:t>‹#›</a:t>
            </a:fld>
            <a:endParaRPr lang="en-US" dirty="0"/>
          </a:p>
        </p:txBody>
      </p:sp>
    </p:spTree>
    <p:extLst>
      <p:ext uri="{BB962C8B-B14F-4D97-AF65-F5344CB8AC3E}">
        <p14:creationId xmlns:p14="http://schemas.microsoft.com/office/powerpoint/2010/main" val="411976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1EED-287D-B044-B13E-93334ABA9975}"/>
              </a:ext>
            </a:extLst>
          </p:cNvPr>
          <p:cNvSpPr>
            <a:spLocks noGrp="1"/>
          </p:cNvSpPr>
          <p:nvPr>
            <p:ph type="title"/>
          </p:nvPr>
        </p:nvSpPr>
        <p:spPr>
          <a:xfrm>
            <a:off x="480717" y="262501"/>
            <a:ext cx="4413016" cy="1227598"/>
          </a:xfrm>
          <a:noFill/>
          <a:ln w="9525">
            <a:noFill/>
            <a:miter lim="800000"/>
            <a:headEnd/>
            <a:tailEnd/>
          </a:ln>
        </p:spPr>
        <p:txBody>
          <a:bodyPr lIns="45720" tIns="18288" rIns="27432" bIns="18288"/>
          <a:lstStyle>
            <a:lvl1pPr>
              <a:defRPr lang="en-US" sz="4800">
                <a:latin typeface="+mj-lt"/>
                <a:ea typeface="+mn-ea"/>
                <a:cs typeface="+mn-cs"/>
              </a:defRPr>
            </a:lvl1pPr>
          </a:lstStyle>
          <a:p>
            <a:pPr marL="0" lvl="0" algn="l">
              <a:lnSpc>
                <a:spcPct val="85000"/>
              </a:lnSpc>
              <a:spcBef>
                <a:spcPts val="200"/>
              </a:spcBef>
            </a:pPr>
            <a:r>
              <a:rPr lang="en-US"/>
              <a:t>Click to edit Master title style</a:t>
            </a:r>
            <a:endParaRPr lang="en-US" dirty="0"/>
          </a:p>
        </p:txBody>
      </p:sp>
      <p:sp>
        <p:nvSpPr>
          <p:cNvPr id="21" name="Text Placeholder 20">
            <a:extLst>
              <a:ext uri="{FF2B5EF4-FFF2-40B4-BE49-F238E27FC236}">
                <a16:creationId xmlns:a16="http://schemas.microsoft.com/office/drawing/2014/main" id="{54AD5E24-6241-E249-825D-7358AC3A260A}"/>
              </a:ext>
            </a:extLst>
          </p:cNvPr>
          <p:cNvSpPr>
            <a:spLocks noGrp="1"/>
          </p:cNvSpPr>
          <p:nvPr>
            <p:ph type="body" sz="quarter" idx="13"/>
          </p:nvPr>
        </p:nvSpPr>
        <p:spPr>
          <a:xfrm>
            <a:off x="203200" y="6443664"/>
            <a:ext cx="5418667" cy="261937"/>
          </a:xfrm>
          <a:noFill/>
        </p:spPr>
        <p:txBody>
          <a:bodyPr wrap="square" rtlCol="0">
            <a:spAutoFit/>
          </a:bodyPr>
          <a:lstStyle>
            <a:lvl1pPr marL="0" indent="0">
              <a:buNone/>
              <a:defRPr lang="en-US" sz="1100" dirty="0" smtClean="0">
                <a:solidFill>
                  <a:schemeClr val="tx2"/>
                </a:solidFill>
                <a:latin typeface="+mn-lt"/>
                <a:cs typeface="Arial"/>
              </a:defRPr>
            </a:lvl1pPr>
          </a:lstStyle>
          <a:p>
            <a:pPr marL="0" lvl="0"/>
            <a:r>
              <a:rPr lang="en-US"/>
              <a:t>Edit Master text styles</a:t>
            </a:r>
          </a:p>
        </p:txBody>
      </p:sp>
      <p:sp>
        <p:nvSpPr>
          <p:cNvPr id="40" name="Text Placeholder 39">
            <a:extLst>
              <a:ext uri="{FF2B5EF4-FFF2-40B4-BE49-F238E27FC236}">
                <a16:creationId xmlns:a16="http://schemas.microsoft.com/office/drawing/2014/main" id="{AD48FD26-8883-6644-B0FA-A6B92A90D7E9}"/>
              </a:ext>
            </a:extLst>
          </p:cNvPr>
          <p:cNvSpPr>
            <a:spLocks noGrp="1"/>
          </p:cNvSpPr>
          <p:nvPr>
            <p:ph type="body" sz="quarter" idx="26"/>
          </p:nvPr>
        </p:nvSpPr>
        <p:spPr>
          <a:xfrm>
            <a:off x="480485" y="1660005"/>
            <a:ext cx="4413249" cy="381000"/>
          </a:xfrm>
        </p:spPr>
        <p:txBody>
          <a:bodyPr/>
          <a:lstStyle>
            <a:lvl1pPr marL="0" indent="0">
              <a:buNone/>
              <a:defRPr>
                <a:solidFill>
                  <a:schemeClr val="tx2"/>
                </a:solidFill>
                <a:latin typeface="+mn-lt"/>
              </a:defRPr>
            </a:lvl1pPr>
          </a:lstStyle>
          <a:p>
            <a:pPr lvl="0"/>
            <a:r>
              <a:rPr lang="en-US"/>
              <a:t>Edit Master text styles</a:t>
            </a:r>
          </a:p>
        </p:txBody>
      </p:sp>
      <p:grpSp>
        <p:nvGrpSpPr>
          <p:cNvPr id="41" name="Group 40">
            <a:extLst>
              <a:ext uri="{FF2B5EF4-FFF2-40B4-BE49-F238E27FC236}">
                <a16:creationId xmlns:a16="http://schemas.microsoft.com/office/drawing/2014/main" id="{C15D7372-204D-244C-AE20-13C0C616913D}"/>
              </a:ext>
            </a:extLst>
          </p:cNvPr>
          <p:cNvGrpSpPr/>
          <p:nvPr userDrawn="1"/>
        </p:nvGrpSpPr>
        <p:grpSpPr>
          <a:xfrm>
            <a:off x="5486400" y="1899057"/>
            <a:ext cx="4005302" cy="3878149"/>
            <a:chOff x="2133600" y="914400"/>
            <a:chExt cx="4800600" cy="4648200"/>
          </a:xfrm>
        </p:grpSpPr>
        <p:sp>
          <p:nvSpPr>
            <p:cNvPr id="42" name="Oval 41">
              <a:extLst>
                <a:ext uri="{FF2B5EF4-FFF2-40B4-BE49-F238E27FC236}">
                  <a16:creationId xmlns:a16="http://schemas.microsoft.com/office/drawing/2014/main" id="{08F3A33D-4427-F740-882A-2287D2C2E03A}"/>
                </a:ext>
              </a:extLst>
            </p:cNvPr>
            <p:cNvSpPr/>
            <p:nvPr/>
          </p:nvSpPr>
          <p:spPr bwMode="auto">
            <a:xfrm>
              <a:off x="3733800" y="1600200"/>
              <a:ext cx="2133600" cy="2133600"/>
            </a:xfrm>
            <a:prstGeom prst="ellipse">
              <a:avLst/>
            </a:prstGeom>
            <a:solidFill>
              <a:schemeClr val="accent3">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n-lt"/>
              </a:endParaRPr>
            </a:p>
          </p:txBody>
        </p:sp>
        <p:sp>
          <p:nvSpPr>
            <p:cNvPr id="43" name="Oval 42">
              <a:extLst>
                <a:ext uri="{FF2B5EF4-FFF2-40B4-BE49-F238E27FC236}">
                  <a16:creationId xmlns:a16="http://schemas.microsoft.com/office/drawing/2014/main" id="{5E152306-EB00-E241-B70A-4AA581A8850A}"/>
                </a:ext>
              </a:extLst>
            </p:cNvPr>
            <p:cNvSpPr/>
            <p:nvPr/>
          </p:nvSpPr>
          <p:spPr bwMode="auto">
            <a:xfrm>
              <a:off x="4800600" y="3276600"/>
              <a:ext cx="2133600" cy="2133600"/>
            </a:xfrm>
            <a:prstGeom prst="ellipse">
              <a:avLst/>
            </a:prstGeom>
            <a:solidFill>
              <a:schemeClr val="accent5">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n-lt"/>
              </a:endParaRPr>
            </a:p>
          </p:txBody>
        </p:sp>
        <p:sp>
          <p:nvSpPr>
            <p:cNvPr id="44" name="Oval 43">
              <a:extLst>
                <a:ext uri="{FF2B5EF4-FFF2-40B4-BE49-F238E27FC236}">
                  <a16:creationId xmlns:a16="http://schemas.microsoft.com/office/drawing/2014/main" id="{4D8D2E04-E788-5143-9B3F-2AA643E73F3D}"/>
                </a:ext>
              </a:extLst>
            </p:cNvPr>
            <p:cNvSpPr/>
            <p:nvPr/>
          </p:nvSpPr>
          <p:spPr bwMode="auto">
            <a:xfrm>
              <a:off x="2514600" y="1676400"/>
              <a:ext cx="1371600" cy="1371600"/>
            </a:xfrm>
            <a:prstGeom prst="ellipse">
              <a:avLst/>
            </a:prstGeom>
            <a:solidFill>
              <a:schemeClr val="accent6">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mn-lt"/>
              </a:endParaRPr>
            </a:p>
          </p:txBody>
        </p:sp>
        <p:sp>
          <p:nvSpPr>
            <p:cNvPr id="45" name="Oval 44">
              <a:extLst>
                <a:ext uri="{FF2B5EF4-FFF2-40B4-BE49-F238E27FC236}">
                  <a16:creationId xmlns:a16="http://schemas.microsoft.com/office/drawing/2014/main" id="{DB0F0F10-D7D8-1640-9A0C-9565AAB0FEFE}"/>
                </a:ext>
              </a:extLst>
            </p:cNvPr>
            <p:cNvSpPr/>
            <p:nvPr/>
          </p:nvSpPr>
          <p:spPr bwMode="auto">
            <a:xfrm>
              <a:off x="2133600" y="2971800"/>
              <a:ext cx="1066800" cy="1066800"/>
            </a:xfrm>
            <a:prstGeom prst="ellipse">
              <a:avLst/>
            </a:prstGeom>
            <a:solidFill>
              <a:schemeClr val="accent2">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n-lt"/>
              </a:endParaRPr>
            </a:p>
          </p:txBody>
        </p:sp>
        <p:sp>
          <p:nvSpPr>
            <p:cNvPr id="46" name="Oval 45">
              <a:extLst>
                <a:ext uri="{FF2B5EF4-FFF2-40B4-BE49-F238E27FC236}">
                  <a16:creationId xmlns:a16="http://schemas.microsoft.com/office/drawing/2014/main" id="{CE101BB6-2D44-AE47-B636-34B1D3A0968C}"/>
                </a:ext>
              </a:extLst>
            </p:cNvPr>
            <p:cNvSpPr/>
            <p:nvPr/>
          </p:nvSpPr>
          <p:spPr bwMode="auto">
            <a:xfrm>
              <a:off x="5562600" y="1905000"/>
              <a:ext cx="1066800" cy="1066800"/>
            </a:xfrm>
            <a:prstGeom prst="ellipse">
              <a:avLst/>
            </a:prstGeom>
            <a:solidFill>
              <a:schemeClr val="accent4">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n-lt"/>
              </a:endParaRPr>
            </a:p>
          </p:txBody>
        </p:sp>
        <p:sp>
          <p:nvSpPr>
            <p:cNvPr id="47" name="Oval 46">
              <a:extLst>
                <a:ext uri="{FF2B5EF4-FFF2-40B4-BE49-F238E27FC236}">
                  <a16:creationId xmlns:a16="http://schemas.microsoft.com/office/drawing/2014/main" id="{F37AEB84-A496-5C4C-B198-2DC87E4C7369}"/>
                </a:ext>
              </a:extLst>
            </p:cNvPr>
            <p:cNvSpPr/>
            <p:nvPr/>
          </p:nvSpPr>
          <p:spPr bwMode="auto">
            <a:xfrm>
              <a:off x="3733800" y="914400"/>
              <a:ext cx="1066800" cy="1066800"/>
            </a:xfrm>
            <a:prstGeom prst="ellipse">
              <a:avLst/>
            </a:prstGeom>
            <a:solidFill>
              <a:schemeClr val="accent6">
                <a:alpha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n-lt"/>
              </a:endParaRPr>
            </a:p>
          </p:txBody>
        </p:sp>
        <p:sp>
          <p:nvSpPr>
            <p:cNvPr id="48" name="Oval 47">
              <a:extLst>
                <a:ext uri="{FF2B5EF4-FFF2-40B4-BE49-F238E27FC236}">
                  <a16:creationId xmlns:a16="http://schemas.microsoft.com/office/drawing/2014/main" id="{67DF15DD-D0E7-5B4B-A4A4-9AFEE1F0D51D}"/>
                </a:ext>
              </a:extLst>
            </p:cNvPr>
            <p:cNvSpPr/>
            <p:nvPr/>
          </p:nvSpPr>
          <p:spPr bwMode="auto">
            <a:xfrm>
              <a:off x="2209800" y="3429000"/>
              <a:ext cx="2133600" cy="2133600"/>
            </a:xfrm>
            <a:prstGeom prst="ellipse">
              <a:avLst/>
            </a:prstGeom>
            <a:solidFill>
              <a:schemeClr val="accent1">
                <a:lumMod val="60000"/>
                <a:lumOff val="40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mn-lt"/>
              </a:endParaRPr>
            </a:p>
          </p:txBody>
        </p:sp>
      </p:grpSp>
      <p:cxnSp>
        <p:nvCxnSpPr>
          <p:cNvPr id="49" name="Elbow Connector 48">
            <a:extLst>
              <a:ext uri="{FF2B5EF4-FFF2-40B4-BE49-F238E27FC236}">
                <a16:creationId xmlns:a16="http://schemas.microsoft.com/office/drawing/2014/main" id="{D86FCA9C-66CC-E04D-B6F2-A3086978BEC9}"/>
              </a:ext>
            </a:extLst>
          </p:cNvPr>
          <p:cNvCxnSpPr/>
          <p:nvPr userDrawn="1"/>
        </p:nvCxnSpPr>
        <p:spPr bwMode="auto">
          <a:xfrm rot="5400000" flipH="1" flipV="1">
            <a:off x="6432407" y="3270702"/>
            <a:ext cx="34669" cy="1418071"/>
          </a:xfrm>
          <a:prstGeom prst="bentConnector4">
            <a:avLst>
              <a:gd name="adj1" fmla="val -659379"/>
              <a:gd name="adj2" fmla="val 74658"/>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0" name="Elbow Connector 49">
            <a:extLst>
              <a:ext uri="{FF2B5EF4-FFF2-40B4-BE49-F238E27FC236}">
                <a16:creationId xmlns:a16="http://schemas.microsoft.com/office/drawing/2014/main" id="{35AA603F-C4F2-4C46-A0E1-A150163FDCFF}"/>
              </a:ext>
            </a:extLst>
          </p:cNvPr>
          <p:cNvCxnSpPr/>
          <p:nvPr userDrawn="1"/>
        </p:nvCxnSpPr>
        <p:spPr bwMode="auto">
          <a:xfrm rot="16200000" flipH="1">
            <a:off x="6076285" y="3200585"/>
            <a:ext cx="1605231" cy="528002"/>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1" name="Elbow Connector 50">
            <a:extLst>
              <a:ext uri="{FF2B5EF4-FFF2-40B4-BE49-F238E27FC236}">
                <a16:creationId xmlns:a16="http://schemas.microsoft.com/office/drawing/2014/main" id="{CC21B4BC-9DB1-FB4C-9C05-89636F8E01BE}"/>
              </a:ext>
            </a:extLst>
          </p:cNvPr>
          <p:cNvCxnSpPr>
            <a:cxnSpLocks/>
          </p:cNvCxnSpPr>
          <p:nvPr userDrawn="1"/>
        </p:nvCxnSpPr>
        <p:spPr bwMode="auto">
          <a:xfrm>
            <a:off x="5966653" y="4823563"/>
            <a:ext cx="1398677" cy="381458"/>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2" name="Elbow Connector 51">
            <a:extLst>
              <a:ext uri="{FF2B5EF4-FFF2-40B4-BE49-F238E27FC236}">
                <a16:creationId xmlns:a16="http://schemas.microsoft.com/office/drawing/2014/main" id="{1B3094BA-AA5F-CA4F-AEC9-1BBAAE31A0AB}"/>
              </a:ext>
            </a:extLst>
          </p:cNvPr>
          <p:cNvCxnSpPr/>
          <p:nvPr userDrawn="1"/>
        </p:nvCxnSpPr>
        <p:spPr bwMode="auto">
          <a:xfrm rot="5400000">
            <a:off x="7494905" y="3145195"/>
            <a:ext cx="1271526" cy="826491"/>
          </a:xfrm>
          <a:prstGeom prst="bentConnector3">
            <a:avLst>
              <a:gd name="adj1" fmla="val 20627"/>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3" name="Elbow Connector 52">
            <a:extLst>
              <a:ext uri="{FF2B5EF4-FFF2-40B4-BE49-F238E27FC236}">
                <a16:creationId xmlns:a16="http://schemas.microsoft.com/office/drawing/2014/main" id="{9C580634-6DD3-EE42-8DAC-5CE0F95E8234}"/>
              </a:ext>
            </a:extLst>
          </p:cNvPr>
          <p:cNvCxnSpPr/>
          <p:nvPr userDrawn="1"/>
        </p:nvCxnSpPr>
        <p:spPr bwMode="auto">
          <a:xfrm rot="10800000" flipV="1">
            <a:off x="7768375" y="3488462"/>
            <a:ext cx="896836" cy="321538"/>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4" name="Elbow Connector 53">
            <a:extLst>
              <a:ext uri="{FF2B5EF4-FFF2-40B4-BE49-F238E27FC236}">
                <a16:creationId xmlns:a16="http://schemas.microsoft.com/office/drawing/2014/main" id="{E8DB08B6-890C-F84C-8BE1-1E2B14E38BD2}"/>
              </a:ext>
            </a:extLst>
          </p:cNvPr>
          <p:cNvCxnSpPr/>
          <p:nvPr userDrawn="1"/>
        </p:nvCxnSpPr>
        <p:spPr bwMode="auto">
          <a:xfrm rot="10800000">
            <a:off x="7701598" y="4505681"/>
            <a:ext cx="1335101" cy="508610"/>
          </a:xfrm>
          <a:prstGeom prst="bentConnector3">
            <a:avLst>
              <a:gd name="adj1" fmla="val 25724"/>
            </a:avLst>
          </a:prstGeom>
          <a:solidFill>
            <a:schemeClr val="accent1"/>
          </a:solidFill>
          <a:ln w="152400" cap="flat" cmpd="sng" algn="ctr">
            <a:solidFill>
              <a:schemeClr val="tx1"/>
            </a:solidFill>
            <a:prstDash val="solid"/>
            <a:round/>
            <a:headEnd type="none" w="med" len="med"/>
            <a:tailEnd type="none" w="med" len="med"/>
          </a:ln>
          <a:effectLst/>
        </p:spPr>
      </p:cxnSp>
      <p:cxnSp>
        <p:nvCxnSpPr>
          <p:cNvPr id="55" name="Elbow Connector 54">
            <a:extLst>
              <a:ext uri="{FF2B5EF4-FFF2-40B4-BE49-F238E27FC236}">
                <a16:creationId xmlns:a16="http://schemas.microsoft.com/office/drawing/2014/main" id="{5E93BED7-1092-3F44-B6D8-149F86101CC4}"/>
              </a:ext>
            </a:extLst>
          </p:cNvPr>
          <p:cNvCxnSpPr/>
          <p:nvPr userDrawn="1"/>
        </p:nvCxnSpPr>
        <p:spPr bwMode="auto">
          <a:xfrm rot="5400000">
            <a:off x="6367419" y="2781536"/>
            <a:ext cx="2441754" cy="234836"/>
          </a:xfrm>
          <a:prstGeom prst="bentConnector3">
            <a:avLst>
              <a:gd name="adj1" fmla="val 50000"/>
            </a:avLst>
          </a:prstGeom>
          <a:solidFill>
            <a:schemeClr val="accent1"/>
          </a:solidFill>
          <a:ln w="152400" cap="flat" cmpd="sng" algn="ctr">
            <a:solidFill>
              <a:schemeClr val="tx1"/>
            </a:solidFill>
            <a:prstDash val="solid"/>
            <a:round/>
            <a:headEnd type="none" w="med" len="med"/>
            <a:tailEnd type="none" w="med" len="med"/>
          </a:ln>
          <a:effectLst/>
        </p:spPr>
      </p:cxnSp>
      <p:grpSp>
        <p:nvGrpSpPr>
          <p:cNvPr id="56" name="Group 55">
            <a:extLst>
              <a:ext uri="{FF2B5EF4-FFF2-40B4-BE49-F238E27FC236}">
                <a16:creationId xmlns:a16="http://schemas.microsoft.com/office/drawing/2014/main" id="{AD84D262-02D3-1044-8D93-A83A3F0ECFB4}"/>
              </a:ext>
            </a:extLst>
          </p:cNvPr>
          <p:cNvGrpSpPr/>
          <p:nvPr userDrawn="1"/>
        </p:nvGrpSpPr>
        <p:grpSpPr>
          <a:xfrm>
            <a:off x="6673156" y="4112406"/>
            <a:ext cx="1716558" cy="2745594"/>
            <a:chOff x="2435225" y="22552"/>
            <a:chExt cx="4273550" cy="6835448"/>
          </a:xfrm>
          <a:solidFill>
            <a:schemeClr val="tx1"/>
          </a:solidFill>
        </p:grpSpPr>
        <p:sp>
          <p:nvSpPr>
            <p:cNvPr id="57" name="Freeform 5">
              <a:extLst>
                <a:ext uri="{FF2B5EF4-FFF2-40B4-BE49-F238E27FC236}">
                  <a16:creationId xmlns:a16="http://schemas.microsoft.com/office/drawing/2014/main" id="{CFB55F6E-96AE-224F-81AC-D94D4F08AF4B}"/>
                </a:ext>
              </a:extLst>
            </p:cNvPr>
            <p:cNvSpPr>
              <a:spLocks/>
            </p:cNvSpPr>
            <p:nvPr/>
          </p:nvSpPr>
          <p:spPr bwMode="auto">
            <a:xfrm>
              <a:off x="3413126" y="22552"/>
              <a:ext cx="2317751" cy="634999"/>
            </a:xfrm>
            <a:custGeom>
              <a:avLst/>
              <a:gdLst>
                <a:gd name="T0" fmla="*/ 1460 w 1460"/>
                <a:gd name="T1" fmla="*/ 57 h 400"/>
                <a:gd name="T2" fmla="*/ 1460 w 1460"/>
                <a:gd name="T3" fmla="*/ 57 h 400"/>
                <a:gd name="T4" fmla="*/ 1458 w 1460"/>
                <a:gd name="T5" fmla="*/ 45 h 400"/>
                <a:gd name="T6" fmla="*/ 1454 w 1460"/>
                <a:gd name="T7" fmla="*/ 35 h 400"/>
                <a:gd name="T8" fmla="*/ 1449 w 1460"/>
                <a:gd name="T9" fmla="*/ 24 h 400"/>
                <a:gd name="T10" fmla="*/ 1443 w 1460"/>
                <a:gd name="T11" fmla="*/ 17 h 400"/>
                <a:gd name="T12" fmla="*/ 1434 w 1460"/>
                <a:gd name="T13" fmla="*/ 9 h 400"/>
                <a:gd name="T14" fmla="*/ 1424 w 1460"/>
                <a:gd name="T15" fmla="*/ 4 h 400"/>
                <a:gd name="T16" fmla="*/ 1413 w 1460"/>
                <a:gd name="T17" fmla="*/ 0 h 400"/>
                <a:gd name="T18" fmla="*/ 1402 w 1460"/>
                <a:gd name="T19" fmla="*/ 0 h 400"/>
                <a:gd name="T20" fmla="*/ 58 w 1460"/>
                <a:gd name="T21" fmla="*/ 0 h 400"/>
                <a:gd name="T22" fmla="*/ 58 w 1460"/>
                <a:gd name="T23" fmla="*/ 0 h 400"/>
                <a:gd name="T24" fmla="*/ 47 w 1460"/>
                <a:gd name="T25" fmla="*/ 0 h 400"/>
                <a:gd name="T26" fmla="*/ 35 w 1460"/>
                <a:gd name="T27" fmla="*/ 4 h 400"/>
                <a:gd name="T28" fmla="*/ 26 w 1460"/>
                <a:gd name="T29" fmla="*/ 9 h 400"/>
                <a:gd name="T30" fmla="*/ 17 w 1460"/>
                <a:gd name="T31" fmla="*/ 17 h 400"/>
                <a:gd name="T32" fmla="*/ 11 w 1460"/>
                <a:gd name="T33" fmla="*/ 24 h 400"/>
                <a:gd name="T34" fmla="*/ 4 w 1460"/>
                <a:gd name="T35" fmla="*/ 35 h 400"/>
                <a:gd name="T36" fmla="*/ 2 w 1460"/>
                <a:gd name="T37" fmla="*/ 45 h 400"/>
                <a:gd name="T38" fmla="*/ 0 w 1460"/>
                <a:gd name="T39" fmla="*/ 57 h 400"/>
                <a:gd name="T40" fmla="*/ 0 w 1460"/>
                <a:gd name="T41" fmla="*/ 400 h 400"/>
                <a:gd name="T42" fmla="*/ 1460 w 1460"/>
                <a:gd name="T43" fmla="*/ 400 h 400"/>
                <a:gd name="T44" fmla="*/ 1460 w 1460"/>
                <a:gd name="T45" fmla="*/ 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0" h="40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grp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8" name="Freeform 6">
              <a:extLst>
                <a:ext uri="{FF2B5EF4-FFF2-40B4-BE49-F238E27FC236}">
                  <a16:creationId xmlns:a16="http://schemas.microsoft.com/office/drawing/2014/main" id="{B690F8CB-3C73-AC4D-8E2B-AF4B84240C97}"/>
                </a:ext>
              </a:extLst>
            </p:cNvPr>
            <p:cNvSpPr>
              <a:spLocks/>
            </p:cNvSpPr>
            <p:nvPr/>
          </p:nvSpPr>
          <p:spPr bwMode="auto">
            <a:xfrm>
              <a:off x="2435225" y="5880100"/>
              <a:ext cx="4273550" cy="977900"/>
            </a:xfrm>
            <a:custGeom>
              <a:avLst/>
              <a:gdLst>
                <a:gd name="T0" fmla="*/ 2076 w 2692"/>
                <a:gd name="T1" fmla="*/ 4 h 616"/>
                <a:gd name="T2" fmla="*/ 616 w 2692"/>
                <a:gd name="T3" fmla="*/ 0 h 616"/>
                <a:gd name="T4" fmla="*/ 615 w 2692"/>
                <a:gd name="T5" fmla="*/ 32 h 616"/>
                <a:gd name="T6" fmla="*/ 609 w 2692"/>
                <a:gd name="T7" fmla="*/ 94 h 616"/>
                <a:gd name="T8" fmla="*/ 597 w 2692"/>
                <a:gd name="T9" fmla="*/ 154 h 616"/>
                <a:gd name="T10" fmla="*/ 579 w 2692"/>
                <a:gd name="T11" fmla="*/ 212 h 616"/>
                <a:gd name="T12" fmla="*/ 556 w 2692"/>
                <a:gd name="T13" fmla="*/ 267 h 616"/>
                <a:gd name="T14" fmla="*/ 526 w 2692"/>
                <a:gd name="T15" fmla="*/ 320 h 616"/>
                <a:gd name="T16" fmla="*/ 494 w 2692"/>
                <a:gd name="T17" fmla="*/ 369 h 616"/>
                <a:gd name="T18" fmla="*/ 456 w 2692"/>
                <a:gd name="T19" fmla="*/ 414 h 616"/>
                <a:gd name="T20" fmla="*/ 414 w 2692"/>
                <a:gd name="T21" fmla="*/ 456 h 616"/>
                <a:gd name="T22" fmla="*/ 368 w 2692"/>
                <a:gd name="T23" fmla="*/ 494 h 616"/>
                <a:gd name="T24" fmla="*/ 319 w 2692"/>
                <a:gd name="T25" fmla="*/ 527 h 616"/>
                <a:gd name="T26" fmla="*/ 266 w 2692"/>
                <a:gd name="T27" fmla="*/ 556 h 616"/>
                <a:gd name="T28" fmla="*/ 211 w 2692"/>
                <a:gd name="T29" fmla="*/ 579 h 616"/>
                <a:gd name="T30" fmla="*/ 153 w 2692"/>
                <a:gd name="T31" fmla="*/ 597 h 616"/>
                <a:gd name="T32" fmla="*/ 94 w 2692"/>
                <a:gd name="T33" fmla="*/ 610 h 616"/>
                <a:gd name="T34" fmla="*/ 31 w 2692"/>
                <a:gd name="T35" fmla="*/ 616 h 616"/>
                <a:gd name="T36" fmla="*/ 2692 w 2692"/>
                <a:gd name="T37" fmla="*/ 616 h 616"/>
                <a:gd name="T38" fmla="*/ 2660 w 2692"/>
                <a:gd name="T39" fmla="*/ 616 h 616"/>
                <a:gd name="T40" fmla="*/ 2598 w 2692"/>
                <a:gd name="T41" fmla="*/ 610 h 616"/>
                <a:gd name="T42" fmla="*/ 2538 w 2692"/>
                <a:gd name="T43" fmla="*/ 597 h 616"/>
                <a:gd name="T44" fmla="*/ 2480 w 2692"/>
                <a:gd name="T45" fmla="*/ 579 h 616"/>
                <a:gd name="T46" fmla="*/ 2424 w 2692"/>
                <a:gd name="T47" fmla="*/ 556 h 616"/>
                <a:gd name="T48" fmla="*/ 2372 w 2692"/>
                <a:gd name="T49" fmla="*/ 527 h 616"/>
                <a:gd name="T50" fmla="*/ 2323 w 2692"/>
                <a:gd name="T51" fmla="*/ 494 h 616"/>
                <a:gd name="T52" fmla="*/ 2278 w 2692"/>
                <a:gd name="T53" fmla="*/ 456 h 616"/>
                <a:gd name="T54" fmla="*/ 2235 w 2692"/>
                <a:gd name="T55" fmla="*/ 414 h 616"/>
                <a:gd name="T56" fmla="*/ 2198 w 2692"/>
                <a:gd name="T57" fmla="*/ 369 h 616"/>
                <a:gd name="T58" fmla="*/ 2164 w 2692"/>
                <a:gd name="T59" fmla="*/ 320 h 616"/>
                <a:gd name="T60" fmla="*/ 2136 w 2692"/>
                <a:gd name="T61" fmla="*/ 267 h 616"/>
                <a:gd name="T62" fmla="*/ 2113 w 2692"/>
                <a:gd name="T63" fmla="*/ 212 h 616"/>
                <a:gd name="T64" fmla="*/ 2095 w 2692"/>
                <a:gd name="T65" fmla="*/ 154 h 616"/>
                <a:gd name="T66" fmla="*/ 2082 w 2692"/>
                <a:gd name="T67" fmla="*/ 94 h 616"/>
                <a:gd name="T68" fmla="*/ 2076 w 2692"/>
                <a:gd name="T69" fmla="*/ 32 h 616"/>
                <a:gd name="T70" fmla="*/ 2076 w 2692"/>
                <a:gd name="T7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2" h="616">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grp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9" name="Rectangle 7">
              <a:extLst>
                <a:ext uri="{FF2B5EF4-FFF2-40B4-BE49-F238E27FC236}">
                  <a16:creationId xmlns:a16="http://schemas.microsoft.com/office/drawing/2014/main" id="{4C3A2CA9-C71F-AD43-9756-904374EFC417}"/>
                </a:ext>
              </a:extLst>
            </p:cNvPr>
            <p:cNvSpPr>
              <a:spLocks noChangeArrowheads="1"/>
            </p:cNvSpPr>
            <p:nvPr/>
          </p:nvSpPr>
          <p:spPr bwMode="auto">
            <a:xfrm>
              <a:off x="3413126" y="646276"/>
              <a:ext cx="2317751" cy="5251452"/>
            </a:xfrm>
            <a:prstGeom prst="rect">
              <a:avLst/>
            </a:prstGeom>
            <a:grp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60" name="Oval 59">
            <a:extLst>
              <a:ext uri="{FF2B5EF4-FFF2-40B4-BE49-F238E27FC236}">
                <a16:creationId xmlns:a16="http://schemas.microsoft.com/office/drawing/2014/main" id="{5487250A-E54A-2C43-AD9C-AD66A266D97E}"/>
              </a:ext>
            </a:extLst>
          </p:cNvPr>
          <p:cNvSpPr/>
          <p:nvPr userDrawn="1"/>
        </p:nvSpPr>
        <p:spPr bwMode="auto">
          <a:xfrm>
            <a:off x="4567976" y="4163924"/>
            <a:ext cx="1398677" cy="1398677"/>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a:latin typeface="+mn-lt"/>
            </a:endParaRPr>
          </a:p>
        </p:txBody>
      </p:sp>
      <p:sp>
        <p:nvSpPr>
          <p:cNvPr id="61" name="Oval 60">
            <a:extLst>
              <a:ext uri="{FF2B5EF4-FFF2-40B4-BE49-F238E27FC236}">
                <a16:creationId xmlns:a16="http://schemas.microsoft.com/office/drawing/2014/main" id="{817ACE2F-6065-9749-80C4-B354D9808D0C}"/>
              </a:ext>
            </a:extLst>
          </p:cNvPr>
          <p:cNvSpPr/>
          <p:nvPr userDrawn="1"/>
        </p:nvSpPr>
        <p:spPr bwMode="auto">
          <a:xfrm>
            <a:off x="5041368" y="2598395"/>
            <a:ext cx="1398677" cy="1398677"/>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dirty="0">
              <a:latin typeface="+mn-lt"/>
            </a:endParaRPr>
          </a:p>
        </p:txBody>
      </p:sp>
      <p:sp>
        <p:nvSpPr>
          <p:cNvPr id="62" name="Oval 61">
            <a:extLst>
              <a:ext uri="{FF2B5EF4-FFF2-40B4-BE49-F238E27FC236}">
                <a16:creationId xmlns:a16="http://schemas.microsoft.com/office/drawing/2014/main" id="{4A4FCCCF-FDB1-1A42-852B-BC84435F4D69}"/>
              </a:ext>
            </a:extLst>
          </p:cNvPr>
          <p:cNvSpPr/>
          <p:nvPr userDrawn="1"/>
        </p:nvSpPr>
        <p:spPr bwMode="auto">
          <a:xfrm>
            <a:off x="8665212" y="2789124"/>
            <a:ext cx="1398677" cy="1398677"/>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dirty="0">
              <a:latin typeface="+mn-lt"/>
            </a:endParaRPr>
          </a:p>
        </p:txBody>
      </p:sp>
      <p:sp>
        <p:nvSpPr>
          <p:cNvPr id="63" name="Oval 62">
            <a:extLst>
              <a:ext uri="{FF2B5EF4-FFF2-40B4-BE49-F238E27FC236}">
                <a16:creationId xmlns:a16="http://schemas.microsoft.com/office/drawing/2014/main" id="{29CAB780-98D6-FE4E-AAE2-F4E31D2DBC56}"/>
              </a:ext>
            </a:extLst>
          </p:cNvPr>
          <p:cNvSpPr/>
          <p:nvPr userDrawn="1"/>
        </p:nvSpPr>
        <p:spPr bwMode="auto">
          <a:xfrm>
            <a:off x="9036699" y="4314954"/>
            <a:ext cx="1398677" cy="1398677"/>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dirty="0">
              <a:latin typeface="+mn-lt"/>
            </a:endParaRPr>
          </a:p>
        </p:txBody>
      </p:sp>
      <p:sp>
        <p:nvSpPr>
          <p:cNvPr id="64" name="Oval 63">
            <a:extLst>
              <a:ext uri="{FF2B5EF4-FFF2-40B4-BE49-F238E27FC236}">
                <a16:creationId xmlns:a16="http://schemas.microsoft.com/office/drawing/2014/main" id="{819CDF1E-1C86-FA4B-ABCE-DA00BA7A2A86}"/>
              </a:ext>
            </a:extLst>
          </p:cNvPr>
          <p:cNvSpPr/>
          <p:nvPr userDrawn="1"/>
        </p:nvSpPr>
        <p:spPr bwMode="auto">
          <a:xfrm>
            <a:off x="5915560" y="1263295"/>
            <a:ext cx="1398677" cy="1398677"/>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dirty="0">
              <a:latin typeface="+mn-lt"/>
            </a:endParaRPr>
          </a:p>
        </p:txBody>
      </p:sp>
      <p:sp>
        <p:nvSpPr>
          <p:cNvPr id="65" name="Oval 64">
            <a:extLst>
              <a:ext uri="{FF2B5EF4-FFF2-40B4-BE49-F238E27FC236}">
                <a16:creationId xmlns:a16="http://schemas.microsoft.com/office/drawing/2014/main" id="{0F362301-81AC-1749-8A81-29BA42D903AA}"/>
              </a:ext>
            </a:extLst>
          </p:cNvPr>
          <p:cNvSpPr/>
          <p:nvPr userDrawn="1"/>
        </p:nvSpPr>
        <p:spPr bwMode="auto">
          <a:xfrm>
            <a:off x="7844576" y="1524001"/>
            <a:ext cx="1398677" cy="1398677"/>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dirty="0">
              <a:latin typeface="+mn-lt"/>
            </a:endParaRPr>
          </a:p>
        </p:txBody>
      </p:sp>
      <p:sp>
        <p:nvSpPr>
          <p:cNvPr id="66" name="Oval 65">
            <a:extLst>
              <a:ext uri="{FF2B5EF4-FFF2-40B4-BE49-F238E27FC236}">
                <a16:creationId xmlns:a16="http://schemas.microsoft.com/office/drawing/2014/main" id="{CC61450C-EA2E-6B4F-844E-B306BBD10FF7}"/>
              </a:ext>
            </a:extLst>
          </p:cNvPr>
          <p:cNvSpPr/>
          <p:nvPr userDrawn="1"/>
        </p:nvSpPr>
        <p:spPr bwMode="auto">
          <a:xfrm>
            <a:off x="7006376" y="279401"/>
            <a:ext cx="1398677" cy="1398677"/>
          </a:xfrm>
          <a:prstGeom prst="ellipse">
            <a:avLst/>
          </a:prstGeom>
          <a:solidFill>
            <a:srgbClr val="C9E3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dirty="0">
              <a:latin typeface="+mn-lt"/>
            </a:endParaRPr>
          </a:p>
        </p:txBody>
      </p:sp>
      <p:sp>
        <p:nvSpPr>
          <p:cNvPr id="17" name="Text Placeholder 16">
            <a:extLst>
              <a:ext uri="{FF2B5EF4-FFF2-40B4-BE49-F238E27FC236}">
                <a16:creationId xmlns:a16="http://schemas.microsoft.com/office/drawing/2014/main" id="{61ADC0EC-6490-1840-A8F8-59B4145953B7}"/>
              </a:ext>
            </a:extLst>
          </p:cNvPr>
          <p:cNvSpPr>
            <a:spLocks noGrp="1"/>
          </p:cNvSpPr>
          <p:nvPr>
            <p:ph type="body" sz="quarter" idx="11"/>
          </p:nvPr>
        </p:nvSpPr>
        <p:spPr>
          <a:xfrm>
            <a:off x="4563533" y="4734580"/>
            <a:ext cx="1456267" cy="523220"/>
          </a:xfrm>
          <a:noFill/>
        </p:spPr>
        <p:txBody>
          <a:bodyPr wrap="square" rtlCol="0">
            <a:spAutoFit/>
          </a:bodyPr>
          <a:lstStyle>
            <a:lvl1pPr marL="0" indent="0">
              <a:buNone/>
              <a:defRPr lang="en-US" sz="1400" dirty="0" smtClean="0">
                <a:latin typeface="+mn-lt"/>
              </a:defRPr>
            </a:lvl1pPr>
          </a:lstStyle>
          <a:p>
            <a:pPr marL="0" lvl="0" algn="ctr"/>
            <a:r>
              <a:rPr lang="en-US"/>
              <a:t>Edit Master text styles</a:t>
            </a:r>
          </a:p>
        </p:txBody>
      </p:sp>
      <p:sp>
        <p:nvSpPr>
          <p:cNvPr id="23" name="Text Placeholder 16">
            <a:extLst>
              <a:ext uri="{FF2B5EF4-FFF2-40B4-BE49-F238E27FC236}">
                <a16:creationId xmlns:a16="http://schemas.microsoft.com/office/drawing/2014/main" id="{FCC847DA-25EA-4F4B-9A7E-F7D8C0F2297C}"/>
              </a:ext>
            </a:extLst>
          </p:cNvPr>
          <p:cNvSpPr>
            <a:spLocks noGrp="1"/>
          </p:cNvSpPr>
          <p:nvPr>
            <p:ph type="body" sz="quarter" idx="14"/>
          </p:nvPr>
        </p:nvSpPr>
        <p:spPr>
          <a:xfrm>
            <a:off x="5020733" y="3206355"/>
            <a:ext cx="1456267" cy="523220"/>
          </a:xfrm>
          <a:noFill/>
        </p:spPr>
        <p:txBody>
          <a:bodyPr wrap="square" rtlCol="0">
            <a:spAutoFit/>
          </a:bodyPr>
          <a:lstStyle>
            <a:lvl1pPr marL="0" indent="0">
              <a:buNone/>
              <a:defRPr lang="en-US" sz="1400" dirty="0" smtClean="0">
                <a:latin typeface="+mn-lt"/>
              </a:defRPr>
            </a:lvl1pPr>
          </a:lstStyle>
          <a:p>
            <a:pPr marL="0" lvl="0" algn="ctr"/>
            <a:r>
              <a:rPr lang="en-US"/>
              <a:t>Edit Master text styles</a:t>
            </a:r>
          </a:p>
        </p:txBody>
      </p:sp>
      <p:sp>
        <p:nvSpPr>
          <p:cNvPr id="25" name="Text Placeholder 16">
            <a:extLst>
              <a:ext uri="{FF2B5EF4-FFF2-40B4-BE49-F238E27FC236}">
                <a16:creationId xmlns:a16="http://schemas.microsoft.com/office/drawing/2014/main" id="{2509A5AD-1983-DF46-B2BC-24351BB75A69}"/>
              </a:ext>
            </a:extLst>
          </p:cNvPr>
          <p:cNvSpPr>
            <a:spLocks noGrp="1"/>
          </p:cNvSpPr>
          <p:nvPr>
            <p:ph type="body" sz="quarter" idx="16"/>
          </p:nvPr>
        </p:nvSpPr>
        <p:spPr>
          <a:xfrm>
            <a:off x="5858933" y="1921615"/>
            <a:ext cx="1456267" cy="523220"/>
          </a:xfrm>
          <a:noFill/>
        </p:spPr>
        <p:txBody>
          <a:bodyPr wrap="square" rtlCol="0">
            <a:spAutoFit/>
          </a:bodyPr>
          <a:lstStyle>
            <a:lvl1pPr marL="0" indent="0">
              <a:buNone/>
              <a:defRPr lang="en-US" sz="1400" dirty="0" smtClean="0">
                <a:latin typeface="+mn-lt"/>
              </a:defRPr>
            </a:lvl1pPr>
          </a:lstStyle>
          <a:p>
            <a:pPr marL="0" lvl="0" algn="ctr"/>
            <a:r>
              <a:rPr lang="en-US"/>
              <a:t>Edit Master text styles</a:t>
            </a:r>
          </a:p>
        </p:txBody>
      </p:sp>
      <p:sp>
        <p:nvSpPr>
          <p:cNvPr id="27" name="Text Placeholder 16">
            <a:extLst>
              <a:ext uri="{FF2B5EF4-FFF2-40B4-BE49-F238E27FC236}">
                <a16:creationId xmlns:a16="http://schemas.microsoft.com/office/drawing/2014/main" id="{B99E3DC2-D51A-3A46-AF04-BCA8C8816B98}"/>
              </a:ext>
            </a:extLst>
          </p:cNvPr>
          <p:cNvSpPr>
            <a:spLocks noGrp="1"/>
          </p:cNvSpPr>
          <p:nvPr>
            <p:ph type="body" sz="quarter" idx="18"/>
          </p:nvPr>
        </p:nvSpPr>
        <p:spPr>
          <a:xfrm>
            <a:off x="6934200" y="838200"/>
            <a:ext cx="1456267" cy="523220"/>
          </a:xfrm>
          <a:noFill/>
        </p:spPr>
        <p:txBody>
          <a:bodyPr wrap="square" rtlCol="0">
            <a:spAutoFit/>
          </a:bodyPr>
          <a:lstStyle>
            <a:lvl1pPr marL="0" indent="0">
              <a:buNone/>
              <a:defRPr lang="en-US" sz="1400" dirty="0" smtClean="0">
                <a:latin typeface="+mn-lt"/>
              </a:defRPr>
            </a:lvl1pPr>
          </a:lstStyle>
          <a:p>
            <a:pPr marL="0" lvl="0" algn="ctr"/>
            <a:r>
              <a:rPr lang="en-US"/>
              <a:t>Edit Master text styles</a:t>
            </a:r>
          </a:p>
        </p:txBody>
      </p:sp>
      <p:sp>
        <p:nvSpPr>
          <p:cNvPr id="29" name="Text Placeholder 16">
            <a:extLst>
              <a:ext uri="{FF2B5EF4-FFF2-40B4-BE49-F238E27FC236}">
                <a16:creationId xmlns:a16="http://schemas.microsoft.com/office/drawing/2014/main" id="{DEB6100F-A88E-4044-AABA-AADE6C511035}"/>
              </a:ext>
            </a:extLst>
          </p:cNvPr>
          <p:cNvSpPr>
            <a:spLocks noGrp="1"/>
          </p:cNvSpPr>
          <p:nvPr>
            <p:ph type="body" sz="quarter" idx="20"/>
          </p:nvPr>
        </p:nvSpPr>
        <p:spPr>
          <a:xfrm>
            <a:off x="7840133" y="2143780"/>
            <a:ext cx="1456267" cy="523220"/>
          </a:xfrm>
          <a:noFill/>
        </p:spPr>
        <p:txBody>
          <a:bodyPr wrap="square" rtlCol="0">
            <a:spAutoFit/>
          </a:bodyPr>
          <a:lstStyle>
            <a:lvl1pPr marL="0" indent="0">
              <a:buNone/>
              <a:defRPr lang="en-US" sz="1400" dirty="0" smtClean="0">
                <a:latin typeface="+mn-lt"/>
              </a:defRPr>
            </a:lvl1pPr>
          </a:lstStyle>
          <a:p>
            <a:pPr marL="0" lvl="0" algn="ctr"/>
            <a:r>
              <a:rPr lang="en-US"/>
              <a:t>Edit Master text styles</a:t>
            </a:r>
          </a:p>
        </p:txBody>
      </p:sp>
      <p:sp>
        <p:nvSpPr>
          <p:cNvPr id="31" name="Text Placeholder 16">
            <a:extLst>
              <a:ext uri="{FF2B5EF4-FFF2-40B4-BE49-F238E27FC236}">
                <a16:creationId xmlns:a16="http://schemas.microsoft.com/office/drawing/2014/main" id="{5DC2E5E4-0F5B-4C40-9A9C-EA67D97C2DC9}"/>
              </a:ext>
            </a:extLst>
          </p:cNvPr>
          <p:cNvSpPr>
            <a:spLocks noGrp="1"/>
          </p:cNvSpPr>
          <p:nvPr>
            <p:ph type="body" sz="quarter" idx="22"/>
          </p:nvPr>
        </p:nvSpPr>
        <p:spPr>
          <a:xfrm>
            <a:off x="8610600" y="3439180"/>
            <a:ext cx="1456267" cy="523220"/>
          </a:xfrm>
          <a:noFill/>
        </p:spPr>
        <p:txBody>
          <a:bodyPr wrap="square" rtlCol="0">
            <a:spAutoFit/>
          </a:bodyPr>
          <a:lstStyle>
            <a:lvl1pPr marL="0" indent="0">
              <a:buNone/>
              <a:defRPr lang="en-US" sz="1400" dirty="0" smtClean="0">
                <a:latin typeface="+mn-lt"/>
              </a:defRPr>
            </a:lvl1pPr>
          </a:lstStyle>
          <a:p>
            <a:pPr marL="0" lvl="0" algn="ctr"/>
            <a:r>
              <a:rPr lang="en-US"/>
              <a:t>Edit Master text styles</a:t>
            </a:r>
          </a:p>
        </p:txBody>
      </p:sp>
      <p:sp>
        <p:nvSpPr>
          <p:cNvPr id="33" name="Text Placeholder 16">
            <a:extLst>
              <a:ext uri="{FF2B5EF4-FFF2-40B4-BE49-F238E27FC236}">
                <a16:creationId xmlns:a16="http://schemas.microsoft.com/office/drawing/2014/main" id="{B0D479E3-D54D-E347-92A4-6121706B50FF}"/>
              </a:ext>
            </a:extLst>
          </p:cNvPr>
          <p:cNvSpPr>
            <a:spLocks noGrp="1"/>
          </p:cNvSpPr>
          <p:nvPr>
            <p:ph type="body" sz="quarter" idx="24"/>
          </p:nvPr>
        </p:nvSpPr>
        <p:spPr>
          <a:xfrm>
            <a:off x="8983133" y="4886980"/>
            <a:ext cx="1456267" cy="523220"/>
          </a:xfrm>
          <a:noFill/>
        </p:spPr>
        <p:txBody>
          <a:bodyPr wrap="square" rtlCol="0">
            <a:spAutoFit/>
          </a:bodyPr>
          <a:lstStyle>
            <a:lvl1pPr marL="0" indent="0">
              <a:buNone/>
              <a:defRPr lang="en-US" sz="1400" dirty="0" smtClean="0">
                <a:latin typeface="+mn-lt"/>
              </a:defRPr>
            </a:lvl1pPr>
          </a:lstStyle>
          <a:p>
            <a:pPr marL="0" lvl="0" algn="ctr"/>
            <a:r>
              <a:rPr lang="en-US"/>
              <a:t>Edit Master text styles</a:t>
            </a:r>
          </a:p>
        </p:txBody>
      </p:sp>
      <p:sp>
        <p:nvSpPr>
          <p:cNvPr id="19" name="Text Placeholder 18">
            <a:extLst>
              <a:ext uri="{FF2B5EF4-FFF2-40B4-BE49-F238E27FC236}">
                <a16:creationId xmlns:a16="http://schemas.microsoft.com/office/drawing/2014/main" id="{093FF101-5280-E843-B4C6-7CDFE363CD5A}"/>
              </a:ext>
            </a:extLst>
          </p:cNvPr>
          <p:cNvSpPr>
            <a:spLocks noGrp="1"/>
          </p:cNvSpPr>
          <p:nvPr>
            <p:ph type="body" sz="quarter" idx="12"/>
          </p:nvPr>
        </p:nvSpPr>
        <p:spPr>
          <a:xfrm>
            <a:off x="4546600" y="5130800"/>
            <a:ext cx="1456267"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a:t>Edit Master text styles</a:t>
            </a:r>
          </a:p>
        </p:txBody>
      </p:sp>
      <p:sp>
        <p:nvSpPr>
          <p:cNvPr id="24" name="Text Placeholder 18">
            <a:extLst>
              <a:ext uri="{FF2B5EF4-FFF2-40B4-BE49-F238E27FC236}">
                <a16:creationId xmlns:a16="http://schemas.microsoft.com/office/drawing/2014/main" id="{CACF73E7-5838-894B-8D43-F597EA13DADF}"/>
              </a:ext>
            </a:extLst>
          </p:cNvPr>
          <p:cNvSpPr>
            <a:spLocks noGrp="1"/>
          </p:cNvSpPr>
          <p:nvPr>
            <p:ph type="body" sz="quarter" idx="15"/>
          </p:nvPr>
        </p:nvSpPr>
        <p:spPr>
          <a:xfrm>
            <a:off x="5020733" y="3581400"/>
            <a:ext cx="1456267"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a:t>Edit Master text styles</a:t>
            </a:r>
          </a:p>
        </p:txBody>
      </p:sp>
      <p:sp>
        <p:nvSpPr>
          <p:cNvPr id="26" name="Text Placeholder 18">
            <a:extLst>
              <a:ext uri="{FF2B5EF4-FFF2-40B4-BE49-F238E27FC236}">
                <a16:creationId xmlns:a16="http://schemas.microsoft.com/office/drawing/2014/main" id="{85B764EF-3461-D744-8CB5-3827CFFACA26}"/>
              </a:ext>
            </a:extLst>
          </p:cNvPr>
          <p:cNvSpPr>
            <a:spLocks noGrp="1"/>
          </p:cNvSpPr>
          <p:nvPr>
            <p:ph type="body" sz="quarter" idx="17"/>
          </p:nvPr>
        </p:nvSpPr>
        <p:spPr>
          <a:xfrm>
            <a:off x="5858933" y="2286000"/>
            <a:ext cx="1456267"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a:t>Edit Master text styles</a:t>
            </a:r>
          </a:p>
        </p:txBody>
      </p:sp>
      <p:sp>
        <p:nvSpPr>
          <p:cNvPr id="28" name="Text Placeholder 18">
            <a:extLst>
              <a:ext uri="{FF2B5EF4-FFF2-40B4-BE49-F238E27FC236}">
                <a16:creationId xmlns:a16="http://schemas.microsoft.com/office/drawing/2014/main" id="{5AC1DB57-31F8-2642-8478-66B1F260B71E}"/>
              </a:ext>
            </a:extLst>
          </p:cNvPr>
          <p:cNvSpPr>
            <a:spLocks noGrp="1"/>
          </p:cNvSpPr>
          <p:nvPr>
            <p:ph type="body" sz="quarter" idx="19"/>
          </p:nvPr>
        </p:nvSpPr>
        <p:spPr>
          <a:xfrm>
            <a:off x="6934200" y="1219200"/>
            <a:ext cx="1456267"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a:t>Edit Master text styles</a:t>
            </a:r>
          </a:p>
        </p:txBody>
      </p:sp>
      <p:sp>
        <p:nvSpPr>
          <p:cNvPr id="30" name="Text Placeholder 18">
            <a:extLst>
              <a:ext uri="{FF2B5EF4-FFF2-40B4-BE49-F238E27FC236}">
                <a16:creationId xmlns:a16="http://schemas.microsoft.com/office/drawing/2014/main" id="{94AB423B-0440-F94D-BC6D-C0DE9B6040FA}"/>
              </a:ext>
            </a:extLst>
          </p:cNvPr>
          <p:cNvSpPr>
            <a:spLocks noGrp="1"/>
          </p:cNvSpPr>
          <p:nvPr>
            <p:ph type="body" sz="quarter" idx="21"/>
          </p:nvPr>
        </p:nvSpPr>
        <p:spPr>
          <a:xfrm>
            <a:off x="7848600" y="2540000"/>
            <a:ext cx="1456267"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a:t>Edit Master text styles</a:t>
            </a:r>
          </a:p>
        </p:txBody>
      </p:sp>
      <p:sp>
        <p:nvSpPr>
          <p:cNvPr id="32" name="Text Placeholder 18">
            <a:extLst>
              <a:ext uri="{FF2B5EF4-FFF2-40B4-BE49-F238E27FC236}">
                <a16:creationId xmlns:a16="http://schemas.microsoft.com/office/drawing/2014/main" id="{21825D6A-077B-C543-9FD9-0BF4439E5422}"/>
              </a:ext>
            </a:extLst>
          </p:cNvPr>
          <p:cNvSpPr>
            <a:spLocks noGrp="1"/>
          </p:cNvSpPr>
          <p:nvPr>
            <p:ph type="body" sz="quarter" idx="23"/>
          </p:nvPr>
        </p:nvSpPr>
        <p:spPr>
          <a:xfrm>
            <a:off x="8610600" y="3835400"/>
            <a:ext cx="1456267"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a:t>Edit Master text styles</a:t>
            </a:r>
          </a:p>
        </p:txBody>
      </p:sp>
      <p:sp>
        <p:nvSpPr>
          <p:cNvPr id="34" name="Text Placeholder 18">
            <a:extLst>
              <a:ext uri="{FF2B5EF4-FFF2-40B4-BE49-F238E27FC236}">
                <a16:creationId xmlns:a16="http://schemas.microsoft.com/office/drawing/2014/main" id="{AD95572F-76E9-EE44-8208-F41859309E45}"/>
              </a:ext>
            </a:extLst>
          </p:cNvPr>
          <p:cNvSpPr>
            <a:spLocks noGrp="1"/>
          </p:cNvSpPr>
          <p:nvPr>
            <p:ph type="body" sz="quarter" idx="25"/>
          </p:nvPr>
        </p:nvSpPr>
        <p:spPr>
          <a:xfrm>
            <a:off x="8991600" y="5334000"/>
            <a:ext cx="1456267" cy="279400"/>
          </a:xfrm>
          <a:noFill/>
          <a:ln w="9525">
            <a:noFill/>
            <a:miter lim="800000"/>
            <a:headEnd/>
            <a:tailEnd/>
          </a:ln>
        </p:spPr>
        <p:txBody>
          <a:bodyPr lIns="45720" tIns="18288" rIns="27432" bIns="18288"/>
          <a:lstStyle>
            <a:lvl1pPr marL="0" indent="0">
              <a:buNone/>
              <a:defRPr lang="en-US" sz="1100" dirty="0" smtClean="0">
                <a:latin typeface="+mn-lt"/>
              </a:defRPr>
            </a:lvl1pPr>
          </a:lstStyle>
          <a:p>
            <a:pPr marL="0" lvl="0" algn="ctr">
              <a:lnSpc>
                <a:spcPct val="85000"/>
              </a:lnSpc>
              <a:spcBef>
                <a:spcPts val="200"/>
              </a:spcBef>
            </a:pPr>
            <a:r>
              <a:rPr lang="en-US"/>
              <a:t>Edit Master text styles</a:t>
            </a:r>
          </a:p>
        </p:txBody>
      </p:sp>
    </p:spTree>
    <p:extLst>
      <p:ext uri="{BB962C8B-B14F-4D97-AF65-F5344CB8AC3E}">
        <p14:creationId xmlns:p14="http://schemas.microsoft.com/office/powerpoint/2010/main" val="268886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DE5E19-243C-E04C-82CE-C60DEEECF85C}"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229004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DE5E19-243C-E04C-82CE-C60DEEECF85C}"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258483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E5E19-243C-E04C-82CE-C60DEEECF85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264060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E5E19-243C-E04C-82CE-C60DEEECF85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214676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fld id="{7A4397FC-787C-4DA9-9085-5DCB0A2672C5}" type="datetime1">
              <a:rPr lang="en-US" smtClean="0"/>
              <a:t>3/22/2020</a:t>
            </a:fld>
            <a:endParaRPr lang="en-US"/>
          </a:p>
        </p:txBody>
      </p:sp>
      <p:sp>
        <p:nvSpPr>
          <p:cNvPr id="5" name="Footer Placeholder 4"/>
          <p:cNvSpPr>
            <a:spLocks noGrp="1"/>
          </p:cNvSpPr>
          <p:nvPr>
            <p:ph type="ftr" sz="quarter" idx="11"/>
          </p:nvPr>
        </p:nvSpPr>
        <p:spPr>
          <a:xfrm>
            <a:off x="4831644" y="6117337"/>
            <a:ext cx="4812584" cy="365125"/>
          </a:xfrm>
        </p:spPr>
        <p:txBody>
          <a:bodyPr/>
          <a:lstStyle/>
          <a:p>
            <a:r>
              <a:rPr lang="en-US"/>
              <a:t>TECSCU-TRG 2018</a:t>
            </a:r>
          </a:p>
        </p:txBody>
      </p:sp>
      <p:sp>
        <p:nvSpPr>
          <p:cNvPr id="6" name="Slide Number Placeholder 5"/>
          <p:cNvSpPr>
            <a:spLocks noGrp="1"/>
          </p:cNvSpPr>
          <p:nvPr>
            <p:ph type="sldNum" sz="quarter" idx="12"/>
          </p:nvPr>
        </p:nvSpPr>
        <p:spPr>
          <a:xfrm>
            <a:off x="11033760" y="6117337"/>
            <a:ext cx="548640" cy="365125"/>
          </a:xfrm>
        </p:spPr>
        <p:txBody>
          <a:bodyPr/>
          <a:lstStyle/>
          <a:p>
            <a:fld id="{56DE6845-9BBE-486B-B728-BC1A41C79340}"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57465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4768726D-6C0B-4A55-B37A-034B0CC3A52D}" type="datetime1">
              <a:rPr lang="en-US" smtClean="0"/>
              <a:t>3/22/2020</a:t>
            </a:fld>
            <a:endParaRPr lang="en-US"/>
          </a:p>
        </p:txBody>
      </p:sp>
      <p:sp>
        <p:nvSpPr>
          <p:cNvPr id="5" name="Footer Placeholder 4"/>
          <p:cNvSpPr>
            <a:spLocks noGrp="1"/>
          </p:cNvSpPr>
          <p:nvPr>
            <p:ph type="ftr" sz="quarter" idx="11"/>
          </p:nvPr>
        </p:nvSpPr>
        <p:spPr>
          <a:xfrm>
            <a:off x="2630197" y="6108174"/>
            <a:ext cx="7086023" cy="365125"/>
          </a:xfrm>
        </p:spPr>
        <p:txBody>
          <a:bodyPr/>
          <a:lstStyle/>
          <a:p>
            <a:r>
              <a:rPr lang="en-US"/>
              <a:t>TECSCU-TRG 2018</a:t>
            </a:r>
          </a:p>
        </p:txBody>
      </p:sp>
      <p:sp>
        <p:nvSpPr>
          <p:cNvPr id="6" name="Slide Number Placeholder 5"/>
          <p:cNvSpPr>
            <a:spLocks noGrp="1"/>
          </p:cNvSpPr>
          <p:nvPr>
            <p:ph type="sldNum" sz="quarter" idx="12"/>
          </p:nvPr>
        </p:nvSpPr>
        <p:spPr>
          <a:xfrm>
            <a:off x="11011957" y="6108174"/>
            <a:ext cx="570444" cy="365125"/>
          </a:xfrm>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217379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9F27F4-1AB9-4F1B-BCBA-AC9A6017219D}"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a:xfrm>
            <a:off x="11031090" y="6116071"/>
            <a:ext cx="551311" cy="365125"/>
          </a:xfrm>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4126698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D88151-69C5-47C0-B19D-36D0D21E60C9}" type="datetime1">
              <a:rPr lang="en-US" smtClean="0"/>
              <a:t>3/22/2020</a:t>
            </a:fld>
            <a:endParaRPr lang="en-US"/>
          </a:p>
        </p:txBody>
      </p:sp>
      <p:sp>
        <p:nvSpPr>
          <p:cNvPr id="6" name="Footer Placeholder 5"/>
          <p:cNvSpPr>
            <a:spLocks noGrp="1"/>
          </p:cNvSpPr>
          <p:nvPr>
            <p:ph type="ftr" sz="quarter" idx="11"/>
          </p:nvPr>
        </p:nvSpPr>
        <p:spPr/>
        <p:txBody>
          <a:bodyPr/>
          <a:lstStyle/>
          <a:p>
            <a:r>
              <a:rPr lang="en-US"/>
              <a:t>TECSCU-TRG 2018</a:t>
            </a:r>
          </a:p>
        </p:txBody>
      </p:sp>
      <p:sp>
        <p:nvSpPr>
          <p:cNvPr id="7" name="Slide Number Placeholder 6"/>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197177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8179CB-E472-4348-B71A-71DCD1C98187}" type="datetime1">
              <a:rPr lang="en-US" smtClean="0"/>
              <a:t>3/22/2020</a:t>
            </a:fld>
            <a:endParaRPr lang="en-US"/>
          </a:p>
        </p:txBody>
      </p:sp>
      <p:sp>
        <p:nvSpPr>
          <p:cNvPr id="8" name="Footer Placeholder 7"/>
          <p:cNvSpPr>
            <a:spLocks noGrp="1"/>
          </p:cNvSpPr>
          <p:nvPr>
            <p:ph type="ftr" sz="quarter" idx="11"/>
          </p:nvPr>
        </p:nvSpPr>
        <p:spPr/>
        <p:txBody>
          <a:bodyPr/>
          <a:lstStyle/>
          <a:p>
            <a:r>
              <a:rPr lang="en-US"/>
              <a:t>TECSCU-TRG 2018</a:t>
            </a:r>
          </a:p>
        </p:txBody>
      </p:sp>
      <p:sp>
        <p:nvSpPr>
          <p:cNvPr id="9" name="Slide Number Placeholder 8"/>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4014350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3CE26A-0B45-42EA-B9DF-E5DB843ABB9E}" type="datetime1">
              <a:rPr lang="en-US" smtClean="0"/>
              <a:t>3/22/2020</a:t>
            </a:fld>
            <a:endParaRPr lang="en-US"/>
          </a:p>
        </p:txBody>
      </p:sp>
      <p:sp>
        <p:nvSpPr>
          <p:cNvPr id="4" name="Footer Placeholder 3"/>
          <p:cNvSpPr>
            <a:spLocks noGrp="1"/>
          </p:cNvSpPr>
          <p:nvPr>
            <p:ph type="ftr" sz="quarter" idx="11"/>
          </p:nvPr>
        </p:nvSpPr>
        <p:spPr/>
        <p:txBody>
          <a:bodyPr/>
          <a:lstStyle/>
          <a:p>
            <a:r>
              <a:rPr lang="en-US"/>
              <a:t>TECSCU-TRG 2018</a:t>
            </a:r>
          </a:p>
        </p:txBody>
      </p:sp>
      <p:sp>
        <p:nvSpPr>
          <p:cNvPr id="5" name="Slide Number Placeholder 4"/>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221104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2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9B51E-0E4B-4C45-936A-64AF0C1B1934}" type="datetime1">
              <a:rPr lang="en-US" smtClean="0"/>
              <a:t>3/22/2020</a:t>
            </a:fld>
            <a:endParaRPr lang="en-US"/>
          </a:p>
        </p:txBody>
      </p:sp>
      <p:sp>
        <p:nvSpPr>
          <p:cNvPr id="3" name="Footer Placeholder 2"/>
          <p:cNvSpPr>
            <a:spLocks noGrp="1"/>
          </p:cNvSpPr>
          <p:nvPr>
            <p:ph type="ftr" sz="quarter" idx="11"/>
          </p:nvPr>
        </p:nvSpPr>
        <p:spPr/>
        <p:txBody>
          <a:bodyPr/>
          <a:lstStyle/>
          <a:p>
            <a:r>
              <a:rPr lang="en-US"/>
              <a:t>TECSCU-TRG 2018</a:t>
            </a:r>
          </a:p>
        </p:txBody>
      </p:sp>
      <p:sp>
        <p:nvSpPr>
          <p:cNvPr id="4" name="Slide Number Placeholder 3"/>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1215942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BDFD22-C95E-43B8-B476-09F03CE208B1}" type="datetime1">
              <a:rPr lang="en-US" smtClean="0"/>
              <a:t>3/22/2020</a:t>
            </a:fld>
            <a:endParaRPr lang="en-US"/>
          </a:p>
        </p:txBody>
      </p:sp>
      <p:sp>
        <p:nvSpPr>
          <p:cNvPr id="6" name="Footer Placeholder 5"/>
          <p:cNvSpPr>
            <a:spLocks noGrp="1"/>
          </p:cNvSpPr>
          <p:nvPr>
            <p:ph type="ftr" sz="quarter" idx="11"/>
          </p:nvPr>
        </p:nvSpPr>
        <p:spPr/>
        <p:txBody>
          <a:bodyPr/>
          <a:lstStyle/>
          <a:p>
            <a:r>
              <a:rPr lang="en-US"/>
              <a:t>TECSCU-TRG 2018</a:t>
            </a:r>
          </a:p>
        </p:txBody>
      </p:sp>
      <p:sp>
        <p:nvSpPr>
          <p:cNvPr id="7" name="Slide Number Placeholder 6"/>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2002699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18ED71-4CC1-4202-81AE-96CBF2062D97}" type="datetime1">
              <a:rPr lang="en-US" smtClean="0"/>
              <a:t>3/22/2020</a:t>
            </a:fld>
            <a:endParaRPr lang="en-US"/>
          </a:p>
        </p:txBody>
      </p:sp>
      <p:sp>
        <p:nvSpPr>
          <p:cNvPr id="6" name="Footer Placeholder 5"/>
          <p:cNvSpPr>
            <a:spLocks noGrp="1"/>
          </p:cNvSpPr>
          <p:nvPr>
            <p:ph type="ftr" sz="quarter" idx="11"/>
          </p:nvPr>
        </p:nvSpPr>
        <p:spPr/>
        <p:txBody>
          <a:bodyPr/>
          <a:lstStyle/>
          <a:p>
            <a:r>
              <a:rPr lang="en-US"/>
              <a:t>TECSCU-TRG 2018</a:t>
            </a:r>
          </a:p>
        </p:txBody>
      </p:sp>
      <p:sp>
        <p:nvSpPr>
          <p:cNvPr id="7" name="Slide Number Placeholder 6"/>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129481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E2782E-45DC-4DCB-8976-455BB894FAEE}" type="datetime1">
              <a:rPr lang="en-US" smtClean="0"/>
              <a:t>3/22/2020</a:t>
            </a:fld>
            <a:endParaRPr lang="en-US"/>
          </a:p>
        </p:txBody>
      </p:sp>
      <p:sp>
        <p:nvSpPr>
          <p:cNvPr id="6" name="Footer Placeholder 5"/>
          <p:cNvSpPr>
            <a:spLocks noGrp="1"/>
          </p:cNvSpPr>
          <p:nvPr>
            <p:ph type="ftr" sz="quarter" idx="11"/>
          </p:nvPr>
        </p:nvSpPr>
        <p:spPr/>
        <p:txBody>
          <a:bodyPr/>
          <a:lstStyle/>
          <a:p>
            <a:r>
              <a:rPr lang="en-US"/>
              <a:t>TECSCU-TRG 2018</a:t>
            </a:r>
          </a:p>
        </p:txBody>
      </p:sp>
      <p:sp>
        <p:nvSpPr>
          <p:cNvPr id="7" name="Slide Number Placeholder 6"/>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372864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D798EB-3EE4-497C-B23B-8E8C411E4B50}"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3896378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011086-2291-45C0-959E-0415734E61EB}"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1907026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BC577-88EB-46A9-A1BE-2BD05C459735}"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535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38950-9EF1-41FF-9F4C-90D80ACA785E}"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2584372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A6BB07-16C9-468E-8851-E967E1D2363D}"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1996428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9CA5C-C085-4C83-8CF0-3483722454E2}"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403100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DE5E19-243C-E04C-82CE-C60DEEECF85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67648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14D33-494B-42CA-9D44-A9FB7BB43DFB}" type="datetime1">
              <a:rPr lang="en-US" smtClean="0"/>
              <a:t>3/22/2020</a:t>
            </a:fld>
            <a:endParaRPr lang="en-US"/>
          </a:p>
        </p:txBody>
      </p:sp>
      <p:sp>
        <p:nvSpPr>
          <p:cNvPr id="5" name="Footer Placeholder 4"/>
          <p:cNvSpPr>
            <a:spLocks noGrp="1"/>
          </p:cNvSpPr>
          <p:nvPr>
            <p:ph type="ftr" sz="quarter" idx="11"/>
          </p:nvPr>
        </p:nvSpPr>
        <p:spPr/>
        <p:txBody>
          <a:bodyPr/>
          <a:lstStyle/>
          <a:p>
            <a:r>
              <a:rPr lang="en-US"/>
              <a:t>TECSCU-TRG 2018</a:t>
            </a:r>
          </a:p>
        </p:txBody>
      </p:sp>
      <p:sp>
        <p:nvSpPr>
          <p:cNvPr id="6" name="Slide Number Placeholder 5"/>
          <p:cNvSpPr>
            <a:spLocks noGrp="1"/>
          </p:cNvSpPr>
          <p:nvPr>
            <p:ph type="sldNum" sz="quarter" idx="12"/>
          </p:nvPr>
        </p:nvSpPr>
        <p:spPr/>
        <p:txBody>
          <a:bodyPr/>
          <a:lstStyle/>
          <a:p>
            <a:fld id="{56DE6845-9BBE-486B-B728-BC1A41C79340}" type="slidenum">
              <a:rPr lang="en-US" smtClean="0"/>
              <a:t>‹#›</a:t>
            </a:fld>
            <a:endParaRPr lang="en-US"/>
          </a:p>
        </p:txBody>
      </p:sp>
    </p:spTree>
    <p:extLst>
      <p:ext uri="{BB962C8B-B14F-4D97-AF65-F5344CB8AC3E}">
        <p14:creationId xmlns:p14="http://schemas.microsoft.com/office/powerpoint/2010/main" val="250944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956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368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300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65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037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300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0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33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37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E5E19-243C-E04C-82CE-C60DEEECF85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1640566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564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0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E5E19-243C-E04C-82CE-C60DEEECF85C}"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275564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DE5E19-243C-E04C-82CE-C60DEEECF85C}"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90711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DE5E19-243C-E04C-82CE-C60DEEECF85C}"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137505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DE5E19-243C-E04C-82CE-C60DEEECF85C}"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1276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E5E19-243C-E04C-82CE-C60DEEECF85C}" type="datetimeFigureOut">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3FB2E-0ECA-6848-A7F0-F59182881E87}" type="slidenum">
              <a:rPr lang="en-US" smtClean="0"/>
              <a:t>‹#›</a:t>
            </a:fld>
            <a:endParaRPr lang="en-US"/>
          </a:p>
        </p:txBody>
      </p:sp>
    </p:spTree>
    <p:extLst>
      <p:ext uri="{BB962C8B-B14F-4D97-AF65-F5344CB8AC3E}">
        <p14:creationId xmlns:p14="http://schemas.microsoft.com/office/powerpoint/2010/main" val="3735084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C81368-A1D1-4130-A7AA-C81582F3A5F2}" type="slidenum">
              <a:rPr lang="en-US" smtClean="0"/>
              <a:pPr/>
              <a:t>‹#›</a:t>
            </a:fld>
            <a:endParaRPr lang="en-US" dirty="0"/>
          </a:p>
        </p:txBody>
      </p:sp>
    </p:spTree>
    <p:extLst>
      <p:ext uri="{BB962C8B-B14F-4D97-AF65-F5344CB8AC3E}">
        <p14:creationId xmlns:p14="http://schemas.microsoft.com/office/powerpoint/2010/main" val="792284824"/>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E5E19-243C-E04C-82CE-C60DEEECF85C}" type="datetimeFigureOut">
              <a:rPr lang="en-US" smtClean="0"/>
              <a:t>3/22/2020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3FB2E-0ECA-6848-A7F0-F59182881E87}" type="slidenum">
              <a:rPr lang="en-US" smtClean="0"/>
              <a:t>‹#›</a:t>
            </a:fld>
            <a:endParaRPr lang="en-US"/>
          </a:p>
        </p:txBody>
      </p:sp>
    </p:spTree>
    <p:extLst>
      <p:ext uri="{BB962C8B-B14F-4D97-AF65-F5344CB8AC3E}">
        <p14:creationId xmlns:p14="http://schemas.microsoft.com/office/powerpoint/2010/main" val="42261185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3798F6-758D-4F3F-A71C-50DDD1291912}" type="datetime1">
              <a:rPr lang="en-US" smtClean="0"/>
              <a:t>3/22/2020</a:t>
            </a:fld>
            <a:endParaRPr 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TECSCU-TRG 2018</a:t>
            </a:r>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DE6845-9BBE-486B-B728-BC1A41C79340}" type="slidenum">
              <a:rPr lang="en-US" smtClean="0"/>
              <a:t>‹#›</a:t>
            </a:fld>
            <a:endParaRPr lang="en-US"/>
          </a:p>
        </p:txBody>
      </p:sp>
    </p:spTree>
    <p:extLst>
      <p:ext uri="{BB962C8B-B14F-4D97-AF65-F5344CB8AC3E}">
        <p14:creationId xmlns:p14="http://schemas.microsoft.com/office/powerpoint/2010/main" val="11213139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D6E02-732D-4870-9532-19ABBD3D94D6}" type="datetimeFigureOut">
              <a:rPr lang="en-US" smtClean="0">
                <a:solidFill>
                  <a:prstClr val="black">
                    <a:tint val="75000"/>
                  </a:prstClr>
                </a:solidFill>
              </a:rPr>
              <a:pPr/>
              <a:t>3/22/2020</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06714-8BBD-4E67-99DD-6AF503982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8952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00.png"/><Relationship Id="rId5" Type="http://schemas.openxmlformats.org/officeDocument/2006/relationships/customXml" Target="../ink/ink2.xml"/><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renaissancegroup.org/about/principles/" TargetMode="External"/><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080/00220973.1974.11011490" TargetMode="External"/><Relationship Id="rId2" Type="http://schemas.openxmlformats.org/officeDocument/2006/relationships/hyperlink" Target="http://www.amazon.com/gp/product/0345472322/ref=as_li_ss_tl?ie=UTF8&amp;tag=alexverm-20&amp;linkCode=as2&amp;camp=1789&amp;creative=390957&amp;creativeASIN=0345472322" TargetMode="Externa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p:cNvSpPr txBox="1"/>
          <p:nvPr/>
        </p:nvSpPr>
        <p:spPr>
          <a:xfrm>
            <a:off x="4400031" y="5014804"/>
            <a:ext cx="5976165" cy="1200329"/>
          </a:xfrm>
          <a:prstGeom prst="rect">
            <a:avLst/>
          </a:prstGeom>
          <a:noFill/>
        </p:spPr>
        <p:txBody>
          <a:bodyPr wrap="square" rtlCol="0">
            <a:spAutoFit/>
          </a:bodyPr>
          <a:lstStyle/>
          <a:p>
            <a:r>
              <a:rPr lang="en-US" sz="2400" dirty="0">
                <a:solidFill>
                  <a:schemeClr val="bg1"/>
                </a:solidFill>
                <a:latin typeface="Avenir Black"/>
                <a:cs typeface="Avenir Black"/>
              </a:rPr>
              <a:t>Redesigned Partnerships as a Result of a Redesigned Educator Preparation Program</a:t>
            </a:r>
          </a:p>
          <a:p>
            <a:r>
              <a:rPr lang="en-US" sz="2400" dirty="0">
                <a:solidFill>
                  <a:schemeClr val="bg1"/>
                </a:solidFill>
                <a:latin typeface="Avenir Black"/>
                <a:cs typeface="Avenir Black"/>
              </a:rPr>
              <a:t>TECSCU-TRG, October 8</a:t>
            </a:r>
            <a:r>
              <a:rPr lang="en-US" sz="2400" baseline="30000" dirty="0">
                <a:solidFill>
                  <a:schemeClr val="bg1"/>
                </a:solidFill>
                <a:latin typeface="Avenir Black"/>
                <a:cs typeface="Avenir Black"/>
              </a:rPr>
              <a:t>th</a:t>
            </a:r>
            <a:r>
              <a:rPr lang="en-US" sz="2400" dirty="0">
                <a:solidFill>
                  <a:schemeClr val="bg1"/>
                </a:solidFill>
                <a:latin typeface="Avenir Black"/>
                <a:cs typeface="Avenir Black"/>
              </a:rPr>
              <a:t>, 2018</a:t>
            </a:r>
          </a:p>
        </p:txBody>
      </p:sp>
    </p:spTree>
    <p:extLst>
      <p:ext uri="{BB962C8B-B14F-4D97-AF65-F5344CB8AC3E}">
        <p14:creationId xmlns:p14="http://schemas.microsoft.com/office/powerpoint/2010/main" val="305298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E1F4FA-B24F-481F-AB0C-366978CCE217}"/>
              </a:ext>
            </a:extLst>
          </p:cNvPr>
          <p:cNvPicPr>
            <a:picLocks noChangeAspect="1"/>
          </p:cNvPicPr>
          <p:nvPr/>
        </p:nvPicPr>
        <p:blipFill>
          <a:blip r:embed="rId2"/>
          <a:stretch>
            <a:fillRect/>
          </a:stretch>
        </p:blipFill>
        <p:spPr>
          <a:xfrm>
            <a:off x="2209799" y="152400"/>
            <a:ext cx="7576625" cy="6727019"/>
          </a:xfrm>
          <a:prstGeom prst="rect">
            <a:avLst/>
          </a:prstGeom>
        </p:spPr>
      </p:pic>
    </p:spTree>
    <p:extLst>
      <p:ext uri="{BB962C8B-B14F-4D97-AF65-F5344CB8AC3E}">
        <p14:creationId xmlns:p14="http://schemas.microsoft.com/office/powerpoint/2010/main" val="91253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86C1D1-163B-4D3C-874E-FF78C118FC8D}"/>
              </a:ext>
            </a:extLst>
          </p:cNvPr>
          <p:cNvPicPr>
            <a:picLocks noChangeAspect="1"/>
          </p:cNvPicPr>
          <p:nvPr/>
        </p:nvPicPr>
        <p:blipFill>
          <a:blip r:embed="rId2"/>
          <a:stretch>
            <a:fillRect/>
          </a:stretch>
        </p:blipFill>
        <p:spPr>
          <a:xfrm>
            <a:off x="1752600" y="331166"/>
            <a:ext cx="8285772" cy="6195667"/>
          </a:xfrm>
          <a:prstGeom prst="rect">
            <a:avLst/>
          </a:prstGeom>
        </p:spPr>
      </p:pic>
    </p:spTree>
    <p:extLst>
      <p:ext uri="{BB962C8B-B14F-4D97-AF65-F5344CB8AC3E}">
        <p14:creationId xmlns:p14="http://schemas.microsoft.com/office/powerpoint/2010/main" val="265152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B191D0-A61A-4414-AF04-8609958B530F}"/>
              </a:ext>
            </a:extLst>
          </p:cNvPr>
          <p:cNvPicPr>
            <a:picLocks noChangeAspect="1"/>
          </p:cNvPicPr>
          <p:nvPr/>
        </p:nvPicPr>
        <p:blipFill>
          <a:blip r:embed="rId2"/>
          <a:stretch>
            <a:fillRect/>
          </a:stretch>
        </p:blipFill>
        <p:spPr>
          <a:xfrm>
            <a:off x="2152650" y="182217"/>
            <a:ext cx="7677150" cy="6675783"/>
          </a:xfrm>
          <a:prstGeom prst="rect">
            <a:avLst/>
          </a:prstGeom>
        </p:spPr>
      </p:pic>
    </p:spTree>
    <p:extLst>
      <p:ext uri="{BB962C8B-B14F-4D97-AF65-F5344CB8AC3E}">
        <p14:creationId xmlns:p14="http://schemas.microsoft.com/office/powerpoint/2010/main" val="9667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7674D8-F852-4AF8-883E-8962920D7D75}"/>
              </a:ext>
            </a:extLst>
          </p:cNvPr>
          <p:cNvPicPr>
            <a:picLocks noChangeAspect="1"/>
          </p:cNvPicPr>
          <p:nvPr/>
        </p:nvPicPr>
        <p:blipFill>
          <a:blip r:embed="rId2"/>
          <a:stretch>
            <a:fillRect/>
          </a:stretch>
        </p:blipFill>
        <p:spPr>
          <a:xfrm>
            <a:off x="1890477" y="198231"/>
            <a:ext cx="8167923" cy="6659769"/>
          </a:xfrm>
          <a:prstGeom prst="rect">
            <a:avLst/>
          </a:prstGeom>
        </p:spPr>
      </p:pic>
    </p:spTree>
    <p:extLst>
      <p:ext uri="{BB962C8B-B14F-4D97-AF65-F5344CB8AC3E}">
        <p14:creationId xmlns:p14="http://schemas.microsoft.com/office/powerpoint/2010/main" val="206864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B6A5CE-A420-43BB-A657-44DC3EFD08B5}"/>
              </a:ext>
            </a:extLst>
          </p:cNvPr>
          <p:cNvPicPr>
            <a:picLocks noChangeAspect="1"/>
          </p:cNvPicPr>
          <p:nvPr/>
        </p:nvPicPr>
        <p:blipFill>
          <a:blip r:embed="rId2"/>
          <a:stretch>
            <a:fillRect/>
          </a:stretch>
        </p:blipFill>
        <p:spPr>
          <a:xfrm>
            <a:off x="3527155" y="152400"/>
            <a:ext cx="5023517" cy="6705600"/>
          </a:xfrm>
          <a:prstGeom prst="rect">
            <a:avLst/>
          </a:prstGeom>
        </p:spPr>
      </p:pic>
    </p:spTree>
    <p:extLst>
      <p:ext uri="{BB962C8B-B14F-4D97-AF65-F5344CB8AC3E}">
        <p14:creationId xmlns:p14="http://schemas.microsoft.com/office/powerpoint/2010/main" val="2368731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5EAD7D-5D09-4FD1-852D-93CDE8607950}"/>
              </a:ext>
            </a:extLst>
          </p:cNvPr>
          <p:cNvPicPr>
            <a:picLocks noChangeAspect="1"/>
          </p:cNvPicPr>
          <p:nvPr/>
        </p:nvPicPr>
        <p:blipFill>
          <a:blip r:embed="rId2"/>
          <a:stretch>
            <a:fillRect/>
          </a:stretch>
        </p:blipFill>
        <p:spPr>
          <a:xfrm>
            <a:off x="3500601" y="76201"/>
            <a:ext cx="5133121" cy="6781800"/>
          </a:xfrm>
          <a:prstGeom prst="rect">
            <a:avLst/>
          </a:prstGeom>
        </p:spPr>
      </p:pic>
    </p:spTree>
    <p:extLst>
      <p:ext uri="{BB962C8B-B14F-4D97-AF65-F5344CB8AC3E}">
        <p14:creationId xmlns:p14="http://schemas.microsoft.com/office/powerpoint/2010/main" val="160757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2F0B62-3C0B-4071-8B1B-2A5C72AB0885}"/>
              </a:ext>
            </a:extLst>
          </p:cNvPr>
          <p:cNvPicPr>
            <a:picLocks noChangeAspect="1"/>
          </p:cNvPicPr>
          <p:nvPr/>
        </p:nvPicPr>
        <p:blipFill>
          <a:blip r:embed="rId2"/>
          <a:stretch>
            <a:fillRect/>
          </a:stretch>
        </p:blipFill>
        <p:spPr>
          <a:xfrm>
            <a:off x="3498096" y="152400"/>
            <a:ext cx="5080344" cy="6705600"/>
          </a:xfrm>
          <a:prstGeom prst="rect">
            <a:avLst/>
          </a:prstGeom>
        </p:spPr>
      </p:pic>
    </p:spTree>
    <p:extLst>
      <p:ext uri="{BB962C8B-B14F-4D97-AF65-F5344CB8AC3E}">
        <p14:creationId xmlns:p14="http://schemas.microsoft.com/office/powerpoint/2010/main" val="202944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9CBD83-8384-44AA-91DD-CA8F76082465}"/>
              </a:ext>
            </a:extLst>
          </p:cNvPr>
          <p:cNvPicPr>
            <a:picLocks noChangeAspect="1"/>
          </p:cNvPicPr>
          <p:nvPr/>
        </p:nvPicPr>
        <p:blipFill>
          <a:blip r:embed="rId2"/>
          <a:stretch>
            <a:fillRect/>
          </a:stretch>
        </p:blipFill>
        <p:spPr>
          <a:xfrm>
            <a:off x="519809" y="638524"/>
            <a:ext cx="11152381" cy="5580952"/>
          </a:xfrm>
          <a:prstGeom prst="rect">
            <a:avLst/>
          </a:prstGeom>
        </p:spPr>
      </p:pic>
    </p:spTree>
    <p:extLst>
      <p:ext uri="{BB962C8B-B14F-4D97-AF65-F5344CB8AC3E}">
        <p14:creationId xmlns:p14="http://schemas.microsoft.com/office/powerpoint/2010/main" val="15607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73D306-6DDE-4145-95FA-B6633C6CE01F}"/>
              </a:ext>
            </a:extLst>
          </p:cNvPr>
          <p:cNvPicPr>
            <a:picLocks noChangeAspect="1"/>
          </p:cNvPicPr>
          <p:nvPr/>
        </p:nvPicPr>
        <p:blipFill>
          <a:blip r:embed="rId2"/>
          <a:stretch>
            <a:fillRect/>
          </a:stretch>
        </p:blipFill>
        <p:spPr>
          <a:xfrm>
            <a:off x="323652" y="676618"/>
            <a:ext cx="10405681" cy="6181381"/>
          </a:xfrm>
          <a:prstGeom prst="rect">
            <a:avLst/>
          </a:prstGeom>
        </p:spPr>
      </p:pic>
    </p:spTree>
    <p:extLst>
      <p:ext uri="{BB962C8B-B14F-4D97-AF65-F5344CB8AC3E}">
        <p14:creationId xmlns:p14="http://schemas.microsoft.com/office/powerpoint/2010/main" val="204416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79915C-2FCF-470F-8893-6413624C3058}"/>
              </a:ext>
            </a:extLst>
          </p:cNvPr>
          <p:cNvSpPr>
            <a:spLocks noGrp="1"/>
          </p:cNvSpPr>
          <p:nvPr>
            <p:ph type="ftr" sz="quarter" idx="11"/>
          </p:nvPr>
        </p:nvSpPr>
        <p:spPr/>
        <p:txBody>
          <a:bodyPr/>
          <a:lstStyle/>
          <a:p>
            <a:r>
              <a:rPr lang="en-US">
                <a:solidFill>
                  <a:prstClr val="black"/>
                </a:solidFill>
                <a:latin typeface="Corbel" panose="020B0503020204020204"/>
              </a:rPr>
              <a:t>TECSCU-TRG 2018</a:t>
            </a:r>
          </a:p>
        </p:txBody>
      </p:sp>
      <p:sp>
        <p:nvSpPr>
          <p:cNvPr id="5" name="Slide Number Placeholder 4">
            <a:extLst>
              <a:ext uri="{FF2B5EF4-FFF2-40B4-BE49-F238E27FC236}">
                <a16:creationId xmlns:a16="http://schemas.microsoft.com/office/drawing/2014/main" id="{DAAE6637-0088-48AC-A2FF-7BF4814D72DB}"/>
              </a:ext>
            </a:extLst>
          </p:cNvPr>
          <p:cNvSpPr>
            <a:spLocks noGrp="1"/>
          </p:cNvSpPr>
          <p:nvPr>
            <p:ph type="sldNum" sz="quarter" idx="12"/>
          </p:nvPr>
        </p:nvSpPr>
        <p:spPr/>
        <p:txBody>
          <a:bodyPr/>
          <a:lstStyle/>
          <a:p>
            <a:fld id="{56DE6845-9BBE-486B-B728-BC1A41C79340}" type="slidenum">
              <a:rPr lang="en-US">
                <a:solidFill>
                  <a:prstClr val="black"/>
                </a:solidFill>
                <a:latin typeface="Corbel" panose="020B0503020204020204"/>
              </a:rPr>
              <a:pPr/>
              <a:t>19</a:t>
            </a:fld>
            <a:endParaRPr lang="en-US">
              <a:solidFill>
                <a:prstClr val="black"/>
              </a:solidFill>
              <a:latin typeface="Corbel" panose="020B0503020204020204"/>
            </a:endParaRPr>
          </a:p>
        </p:txBody>
      </p:sp>
      <p:pic>
        <p:nvPicPr>
          <p:cNvPr id="6" name="Picture 5">
            <a:extLst>
              <a:ext uri="{FF2B5EF4-FFF2-40B4-BE49-F238E27FC236}">
                <a16:creationId xmlns:a16="http://schemas.microsoft.com/office/drawing/2014/main" id="{9A9BB7B3-3484-46FE-9689-21A6179FE39C}"/>
              </a:ext>
            </a:extLst>
          </p:cNvPr>
          <p:cNvPicPr>
            <a:picLocks noChangeAspect="1"/>
          </p:cNvPicPr>
          <p:nvPr/>
        </p:nvPicPr>
        <p:blipFill>
          <a:blip r:embed="rId2"/>
          <a:stretch>
            <a:fillRect/>
          </a:stretch>
        </p:blipFill>
        <p:spPr>
          <a:xfrm>
            <a:off x="5105401" y="954566"/>
            <a:ext cx="5396897" cy="5721872"/>
          </a:xfrm>
          <a:prstGeom prst="rect">
            <a:avLst/>
          </a:prstGeom>
        </p:spPr>
      </p:pic>
      <p:sp>
        <p:nvSpPr>
          <p:cNvPr id="7" name="TextBox 6">
            <a:extLst>
              <a:ext uri="{FF2B5EF4-FFF2-40B4-BE49-F238E27FC236}">
                <a16:creationId xmlns:a16="http://schemas.microsoft.com/office/drawing/2014/main" id="{26148078-ACE7-4798-B136-EC2E3C1E1B6C}"/>
              </a:ext>
            </a:extLst>
          </p:cNvPr>
          <p:cNvSpPr txBox="1"/>
          <p:nvPr/>
        </p:nvSpPr>
        <p:spPr>
          <a:xfrm>
            <a:off x="2438400" y="304801"/>
            <a:ext cx="2438400" cy="646331"/>
          </a:xfrm>
          <a:prstGeom prst="rect">
            <a:avLst/>
          </a:prstGeom>
          <a:noFill/>
        </p:spPr>
        <p:txBody>
          <a:bodyPr wrap="square" rtlCol="0">
            <a:spAutoFit/>
          </a:bodyPr>
          <a:lstStyle/>
          <a:p>
            <a:r>
              <a:rPr lang="en-US" dirty="0">
                <a:solidFill>
                  <a:prstClr val="black"/>
                </a:solidFill>
                <a:latin typeface="Corbel" panose="020B0503020204020204"/>
              </a:rPr>
              <a:t>AACTE – suggestions and recommendations</a:t>
            </a:r>
          </a:p>
        </p:txBody>
      </p:sp>
    </p:spTree>
    <p:extLst>
      <p:ext uri="{BB962C8B-B14F-4D97-AF65-F5344CB8AC3E}">
        <p14:creationId xmlns:p14="http://schemas.microsoft.com/office/powerpoint/2010/main" val="246940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8F8E-DCD9-4678-9212-343C26D1FBF2}"/>
              </a:ext>
            </a:extLst>
          </p:cNvPr>
          <p:cNvSpPr>
            <a:spLocks noGrp="1"/>
          </p:cNvSpPr>
          <p:nvPr>
            <p:ph type="title"/>
          </p:nvPr>
        </p:nvSpPr>
        <p:spPr/>
        <p:txBody>
          <a:bodyPr/>
          <a:lstStyle/>
          <a:p>
            <a:r>
              <a:rPr lang="en-US" dirty="0"/>
              <a:t>Who are we?</a:t>
            </a:r>
          </a:p>
        </p:txBody>
      </p:sp>
      <p:pic>
        <p:nvPicPr>
          <p:cNvPr id="5" name="Content Placeholder 4" descr="A person posing for a picture&#10;&#10;Description generated with very high confidence">
            <a:extLst>
              <a:ext uri="{FF2B5EF4-FFF2-40B4-BE49-F238E27FC236}">
                <a16:creationId xmlns:a16="http://schemas.microsoft.com/office/drawing/2014/main" id="{CFE489B3-9246-4789-AF5E-D1C0B3C848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471405"/>
            <a:ext cx="3470672" cy="4627563"/>
          </a:xfrm>
        </p:spPr>
      </p:pic>
      <p:pic>
        <p:nvPicPr>
          <p:cNvPr id="4" name="Picture 3" descr="A group of people standing in front of a crowd&#10;&#10;Description generated with very high confidence">
            <a:extLst>
              <a:ext uri="{FF2B5EF4-FFF2-40B4-BE49-F238E27FC236}">
                <a16:creationId xmlns:a16="http://schemas.microsoft.com/office/drawing/2014/main" id="{A4BCBAE6-6EC7-4738-9F4E-385D004E5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450768"/>
            <a:ext cx="6197600" cy="4648200"/>
          </a:xfrm>
          <a:prstGeom prst="rect">
            <a:avLst/>
          </a:prstGeom>
        </p:spPr>
      </p:pic>
    </p:spTree>
    <p:extLst>
      <p:ext uri="{BB962C8B-B14F-4D97-AF65-F5344CB8AC3E}">
        <p14:creationId xmlns:p14="http://schemas.microsoft.com/office/powerpoint/2010/main" val="175042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534400" cy="1143000"/>
          </a:xfrm>
        </p:spPr>
        <p:txBody>
          <a:bodyPr>
            <a:normAutofit fontScale="90000"/>
          </a:bodyPr>
          <a:lstStyle/>
          <a:p>
            <a:r>
              <a:rPr lang="en-US" dirty="0"/>
              <a:t>CAEP standard 2.1:</a:t>
            </a:r>
            <a:br>
              <a:rPr lang="en-US" dirty="0"/>
            </a:br>
            <a:r>
              <a:rPr lang="en-US" dirty="0"/>
              <a:t>Co-development of Clinical Partnerships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1" y="1905000"/>
            <a:ext cx="877596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EF12FF9-1BC3-45A9-8AE0-9338F71B6F71}"/>
                  </a:ext>
                </a:extLst>
              </p14:cNvPr>
              <p14:cNvContentPartPr/>
              <p14:nvPr/>
            </p14:nvContentPartPr>
            <p14:xfrm>
              <a:off x="2269726" y="2855548"/>
              <a:ext cx="6851160" cy="182160"/>
            </p14:xfrm>
          </p:contentPart>
        </mc:Choice>
        <mc:Fallback xmlns="">
          <p:pic>
            <p:nvPicPr>
              <p:cNvPr id="3" name="Ink 2">
                <a:extLst>
                  <a:ext uri="{FF2B5EF4-FFF2-40B4-BE49-F238E27FC236}">
                    <a16:creationId xmlns:a16="http://schemas.microsoft.com/office/drawing/2014/main" id="{FEF12FF9-1BC3-45A9-8AE0-9338F71B6F71}"/>
                  </a:ext>
                </a:extLst>
              </p:cNvPr>
              <p:cNvPicPr/>
              <p:nvPr/>
            </p:nvPicPr>
            <p:blipFill>
              <a:blip r:embed="rId4"/>
              <a:stretch>
                <a:fillRect/>
              </a:stretch>
            </p:blipFill>
            <p:spPr>
              <a:xfrm>
                <a:off x="2215726" y="2747548"/>
                <a:ext cx="69588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82EAAEE-F893-45FC-8D50-2FA7EF906748}"/>
                  </a:ext>
                </a:extLst>
              </p14:cNvPr>
              <p14:cNvContentPartPr/>
              <p14:nvPr/>
            </p14:nvContentPartPr>
            <p14:xfrm>
              <a:off x="4421806" y="3345868"/>
              <a:ext cx="4094280" cy="157320"/>
            </p14:xfrm>
          </p:contentPart>
        </mc:Choice>
        <mc:Fallback xmlns="">
          <p:pic>
            <p:nvPicPr>
              <p:cNvPr id="5" name="Ink 4">
                <a:extLst>
                  <a:ext uri="{FF2B5EF4-FFF2-40B4-BE49-F238E27FC236}">
                    <a16:creationId xmlns:a16="http://schemas.microsoft.com/office/drawing/2014/main" id="{682EAAEE-F893-45FC-8D50-2FA7EF906748}"/>
                  </a:ext>
                </a:extLst>
              </p:cNvPr>
              <p:cNvPicPr/>
              <p:nvPr/>
            </p:nvPicPr>
            <p:blipFill>
              <a:blip r:embed="rId6"/>
              <a:stretch>
                <a:fillRect/>
              </a:stretch>
            </p:blipFill>
            <p:spPr>
              <a:xfrm>
                <a:off x="4367806" y="3237868"/>
                <a:ext cx="4201920" cy="372960"/>
              </a:xfrm>
              <a:prstGeom prst="rect">
                <a:avLst/>
              </a:prstGeom>
            </p:spPr>
          </p:pic>
        </mc:Fallback>
      </mc:AlternateContent>
    </p:spTree>
    <p:extLst>
      <p:ext uri="{BB962C8B-B14F-4D97-AF65-F5344CB8AC3E}">
        <p14:creationId xmlns:p14="http://schemas.microsoft.com/office/powerpoint/2010/main" val="1683247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96B10-63D6-482C-83E5-8D6C234919B0}"/>
              </a:ext>
            </a:extLst>
          </p:cNvPr>
          <p:cNvPicPr>
            <a:picLocks noChangeAspect="1"/>
          </p:cNvPicPr>
          <p:nvPr/>
        </p:nvPicPr>
        <p:blipFill>
          <a:blip r:embed="rId2"/>
          <a:stretch>
            <a:fillRect/>
          </a:stretch>
        </p:blipFill>
        <p:spPr>
          <a:xfrm>
            <a:off x="2100820" y="0"/>
            <a:ext cx="8567181" cy="5085332"/>
          </a:xfrm>
          <a:prstGeom prst="rect">
            <a:avLst/>
          </a:prstGeom>
        </p:spPr>
      </p:pic>
      <p:sp>
        <p:nvSpPr>
          <p:cNvPr id="5" name="Footer Placeholder 4">
            <a:extLst>
              <a:ext uri="{FF2B5EF4-FFF2-40B4-BE49-F238E27FC236}">
                <a16:creationId xmlns:a16="http://schemas.microsoft.com/office/drawing/2014/main" id="{224E6A66-BAAA-44F5-90DB-DFCB4690F5E6}"/>
              </a:ext>
            </a:extLst>
          </p:cNvPr>
          <p:cNvSpPr>
            <a:spLocks noGrp="1"/>
          </p:cNvSpPr>
          <p:nvPr>
            <p:ph type="ftr" sz="quarter" idx="11"/>
          </p:nvPr>
        </p:nvSpPr>
        <p:spPr/>
        <p:txBody>
          <a:bodyPr/>
          <a:lstStyle/>
          <a:p>
            <a:r>
              <a:rPr lang="en-US">
                <a:solidFill>
                  <a:prstClr val="black"/>
                </a:solidFill>
                <a:latin typeface="Corbel" panose="020B0503020204020204"/>
              </a:rPr>
              <a:t>TECSCU-TRG 2018</a:t>
            </a:r>
          </a:p>
        </p:txBody>
      </p:sp>
      <p:sp>
        <p:nvSpPr>
          <p:cNvPr id="6" name="Slide Number Placeholder 5">
            <a:extLst>
              <a:ext uri="{FF2B5EF4-FFF2-40B4-BE49-F238E27FC236}">
                <a16:creationId xmlns:a16="http://schemas.microsoft.com/office/drawing/2014/main" id="{31748BCE-5A36-424D-9EC4-1A9D2B98BB07}"/>
              </a:ext>
            </a:extLst>
          </p:cNvPr>
          <p:cNvSpPr>
            <a:spLocks noGrp="1"/>
          </p:cNvSpPr>
          <p:nvPr>
            <p:ph type="sldNum" sz="quarter" idx="12"/>
          </p:nvPr>
        </p:nvSpPr>
        <p:spPr/>
        <p:txBody>
          <a:bodyPr/>
          <a:lstStyle/>
          <a:p>
            <a:fld id="{56DE6845-9BBE-486B-B728-BC1A41C79340}" type="slidenum">
              <a:rPr lang="en-US">
                <a:solidFill>
                  <a:prstClr val="black"/>
                </a:solidFill>
                <a:latin typeface="Corbel" panose="020B0503020204020204"/>
              </a:rPr>
              <a:pPr/>
              <a:t>21</a:t>
            </a:fld>
            <a:endParaRPr lang="en-US">
              <a:solidFill>
                <a:prstClr val="black"/>
              </a:solidFill>
              <a:latin typeface="Corbel" panose="020B0503020204020204"/>
            </a:endParaRPr>
          </a:p>
        </p:txBody>
      </p:sp>
    </p:spTree>
    <p:extLst>
      <p:ext uri="{BB962C8B-B14F-4D97-AF65-F5344CB8AC3E}">
        <p14:creationId xmlns:p14="http://schemas.microsoft.com/office/powerpoint/2010/main" val="14565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C84C85-AB4F-492F-A032-33569C0599F3}"/>
              </a:ext>
            </a:extLst>
          </p:cNvPr>
          <p:cNvSpPr>
            <a:spLocks noGrp="1"/>
          </p:cNvSpPr>
          <p:nvPr>
            <p:ph type="ftr" sz="quarter" idx="11"/>
          </p:nvPr>
        </p:nvSpPr>
        <p:spPr/>
        <p:txBody>
          <a:bodyPr/>
          <a:lstStyle/>
          <a:p>
            <a:r>
              <a:rPr lang="en-US">
                <a:solidFill>
                  <a:prstClr val="black"/>
                </a:solidFill>
                <a:latin typeface="Corbel" panose="020B0503020204020204"/>
              </a:rPr>
              <a:t>TECSCU-TRG 2018</a:t>
            </a:r>
          </a:p>
        </p:txBody>
      </p:sp>
      <p:sp>
        <p:nvSpPr>
          <p:cNvPr id="5" name="Slide Number Placeholder 4">
            <a:extLst>
              <a:ext uri="{FF2B5EF4-FFF2-40B4-BE49-F238E27FC236}">
                <a16:creationId xmlns:a16="http://schemas.microsoft.com/office/drawing/2014/main" id="{F457C170-B70B-406A-A69E-49BC9E638E88}"/>
              </a:ext>
            </a:extLst>
          </p:cNvPr>
          <p:cNvSpPr>
            <a:spLocks noGrp="1"/>
          </p:cNvSpPr>
          <p:nvPr>
            <p:ph type="sldNum" sz="quarter" idx="12"/>
          </p:nvPr>
        </p:nvSpPr>
        <p:spPr/>
        <p:txBody>
          <a:bodyPr/>
          <a:lstStyle/>
          <a:p>
            <a:fld id="{56DE6845-9BBE-486B-B728-BC1A41C79340}" type="slidenum">
              <a:rPr lang="en-US">
                <a:solidFill>
                  <a:prstClr val="black"/>
                </a:solidFill>
                <a:latin typeface="Corbel" panose="020B0503020204020204"/>
              </a:rPr>
              <a:pPr/>
              <a:t>22</a:t>
            </a:fld>
            <a:endParaRPr lang="en-US">
              <a:solidFill>
                <a:prstClr val="black"/>
              </a:solidFill>
              <a:latin typeface="Corbel" panose="020B0503020204020204"/>
            </a:endParaRPr>
          </a:p>
        </p:txBody>
      </p:sp>
      <p:pic>
        <p:nvPicPr>
          <p:cNvPr id="6" name="Picture 5">
            <a:extLst>
              <a:ext uri="{FF2B5EF4-FFF2-40B4-BE49-F238E27FC236}">
                <a16:creationId xmlns:a16="http://schemas.microsoft.com/office/drawing/2014/main" id="{8C2ABFB9-8F40-4AB0-A068-894E615DFF68}"/>
              </a:ext>
            </a:extLst>
          </p:cNvPr>
          <p:cNvPicPr>
            <a:picLocks noChangeAspect="1"/>
          </p:cNvPicPr>
          <p:nvPr/>
        </p:nvPicPr>
        <p:blipFill>
          <a:blip r:embed="rId2"/>
          <a:stretch>
            <a:fillRect/>
          </a:stretch>
        </p:blipFill>
        <p:spPr>
          <a:xfrm>
            <a:off x="2209800" y="152401"/>
            <a:ext cx="8305274" cy="3705047"/>
          </a:xfrm>
          <a:prstGeom prst="rect">
            <a:avLst/>
          </a:prstGeom>
        </p:spPr>
      </p:pic>
    </p:spTree>
    <p:extLst>
      <p:ext uri="{BB962C8B-B14F-4D97-AF65-F5344CB8AC3E}">
        <p14:creationId xmlns:p14="http://schemas.microsoft.com/office/powerpoint/2010/main" val="152399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D9BF7E-E133-4999-B6B6-36E8FAF6B698}"/>
              </a:ext>
            </a:extLst>
          </p:cNvPr>
          <p:cNvSpPr>
            <a:spLocks noGrp="1"/>
          </p:cNvSpPr>
          <p:nvPr>
            <p:ph type="ftr" sz="quarter" idx="11"/>
          </p:nvPr>
        </p:nvSpPr>
        <p:spPr/>
        <p:txBody>
          <a:bodyPr/>
          <a:lstStyle/>
          <a:p>
            <a:r>
              <a:rPr lang="en-US">
                <a:solidFill>
                  <a:prstClr val="black"/>
                </a:solidFill>
                <a:latin typeface="Corbel" panose="020B0503020204020204"/>
              </a:rPr>
              <a:t>TECSCU-TRG 2018</a:t>
            </a:r>
          </a:p>
        </p:txBody>
      </p:sp>
      <p:sp>
        <p:nvSpPr>
          <p:cNvPr id="5" name="Slide Number Placeholder 4">
            <a:extLst>
              <a:ext uri="{FF2B5EF4-FFF2-40B4-BE49-F238E27FC236}">
                <a16:creationId xmlns:a16="http://schemas.microsoft.com/office/drawing/2014/main" id="{AFD23452-D8F4-4562-93D1-F539682C2475}"/>
              </a:ext>
            </a:extLst>
          </p:cNvPr>
          <p:cNvSpPr>
            <a:spLocks noGrp="1"/>
          </p:cNvSpPr>
          <p:nvPr>
            <p:ph type="sldNum" sz="quarter" idx="12"/>
          </p:nvPr>
        </p:nvSpPr>
        <p:spPr/>
        <p:txBody>
          <a:bodyPr/>
          <a:lstStyle/>
          <a:p>
            <a:fld id="{56DE6845-9BBE-486B-B728-BC1A41C79340}" type="slidenum">
              <a:rPr lang="en-US">
                <a:solidFill>
                  <a:prstClr val="black"/>
                </a:solidFill>
                <a:latin typeface="Corbel" panose="020B0503020204020204"/>
              </a:rPr>
              <a:pPr/>
              <a:t>23</a:t>
            </a:fld>
            <a:endParaRPr lang="en-US">
              <a:solidFill>
                <a:prstClr val="black"/>
              </a:solidFill>
              <a:latin typeface="Corbel" panose="020B0503020204020204"/>
            </a:endParaRPr>
          </a:p>
        </p:txBody>
      </p:sp>
      <p:pic>
        <p:nvPicPr>
          <p:cNvPr id="6" name="Picture 5">
            <a:extLst>
              <a:ext uri="{FF2B5EF4-FFF2-40B4-BE49-F238E27FC236}">
                <a16:creationId xmlns:a16="http://schemas.microsoft.com/office/drawing/2014/main" id="{07F5C762-6A52-4B07-AD2B-0D99089FF542}"/>
              </a:ext>
            </a:extLst>
          </p:cNvPr>
          <p:cNvPicPr>
            <a:picLocks noChangeAspect="1"/>
          </p:cNvPicPr>
          <p:nvPr/>
        </p:nvPicPr>
        <p:blipFill>
          <a:blip r:embed="rId2"/>
          <a:stretch>
            <a:fillRect/>
          </a:stretch>
        </p:blipFill>
        <p:spPr>
          <a:xfrm>
            <a:off x="2397273" y="152400"/>
            <a:ext cx="8270728" cy="4343400"/>
          </a:xfrm>
          <a:prstGeom prst="rect">
            <a:avLst/>
          </a:prstGeom>
        </p:spPr>
      </p:pic>
    </p:spTree>
    <p:extLst>
      <p:ext uri="{BB962C8B-B14F-4D97-AF65-F5344CB8AC3E}">
        <p14:creationId xmlns:p14="http://schemas.microsoft.com/office/powerpoint/2010/main" val="360157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0"/>
            <a:ext cx="9144000" cy="6858000"/>
          </a:xfrm>
          <a:prstGeom prst="rect">
            <a:avLst/>
          </a:prstGeom>
        </p:spPr>
      </p:pic>
      <p:sp>
        <p:nvSpPr>
          <p:cNvPr id="5" name="TextBox 4"/>
          <p:cNvSpPr txBox="1"/>
          <p:nvPr/>
        </p:nvSpPr>
        <p:spPr>
          <a:xfrm>
            <a:off x="2004061" y="640081"/>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2014- Department of Elementary and Secondary Education- Compendium changes</a:t>
            </a:r>
          </a:p>
        </p:txBody>
      </p:sp>
      <p:sp>
        <p:nvSpPr>
          <p:cNvPr id="11" name="Rectangle 10">
            <a:extLst>
              <a:ext uri="{FF2B5EF4-FFF2-40B4-BE49-F238E27FC236}">
                <a16:creationId xmlns:a16="http://schemas.microsoft.com/office/drawing/2014/main" id="{B33819EE-4FC2-4BE5-911D-E3A944D1EA2D}"/>
              </a:ext>
            </a:extLst>
          </p:cNvPr>
          <p:cNvSpPr/>
          <p:nvPr/>
        </p:nvSpPr>
        <p:spPr>
          <a:xfrm>
            <a:off x="5977217" y="3244334"/>
            <a:ext cx="671722" cy="369332"/>
          </a:xfrm>
          <a:prstGeom prst="rect">
            <a:avLst/>
          </a:prstGeom>
        </p:spPr>
        <p:txBody>
          <a:bodyPr wrap="none">
            <a:spAutoFit/>
          </a:bodyPr>
          <a:lstStyle/>
          <a:p>
            <a:r>
              <a:rPr lang="en-US" dirty="0">
                <a:solidFill>
                  <a:schemeClr val="tx1">
                    <a:lumMod val="85000"/>
                    <a:lumOff val="15000"/>
                  </a:schemeClr>
                </a:solidFill>
              </a:rPr>
              <a:t> total</a:t>
            </a:r>
            <a:endParaRPr lang="en-US" dirty="0"/>
          </a:p>
        </p:txBody>
      </p:sp>
      <p:sp>
        <p:nvSpPr>
          <p:cNvPr id="12" name="TextBox 11">
            <a:extLst>
              <a:ext uri="{FF2B5EF4-FFF2-40B4-BE49-F238E27FC236}">
                <a16:creationId xmlns:a16="http://schemas.microsoft.com/office/drawing/2014/main" id="{AF974641-F533-47B0-AB40-0AF3EA109A11}"/>
              </a:ext>
            </a:extLst>
          </p:cNvPr>
          <p:cNvSpPr txBox="1"/>
          <p:nvPr/>
        </p:nvSpPr>
        <p:spPr>
          <a:xfrm>
            <a:off x="5145507" y="640078"/>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2014- total credits declined, per state mandate</a:t>
            </a:r>
          </a:p>
        </p:txBody>
      </p:sp>
      <p:sp>
        <p:nvSpPr>
          <p:cNvPr id="13" name="TextBox 12">
            <a:extLst>
              <a:ext uri="{FF2B5EF4-FFF2-40B4-BE49-F238E27FC236}">
                <a16:creationId xmlns:a16="http://schemas.microsoft.com/office/drawing/2014/main" id="{45C4F897-0E02-484B-86D9-F7CDCE701385}"/>
              </a:ext>
            </a:extLst>
          </p:cNvPr>
          <p:cNvSpPr txBox="1"/>
          <p:nvPr/>
        </p:nvSpPr>
        <p:spPr>
          <a:xfrm>
            <a:off x="8286953" y="640079"/>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Challenge: How to have it all? Pedagogy, content, clinical practice, efficiency?</a:t>
            </a:r>
          </a:p>
        </p:txBody>
      </p:sp>
    </p:spTree>
    <p:extLst>
      <p:ext uri="{BB962C8B-B14F-4D97-AF65-F5344CB8AC3E}">
        <p14:creationId xmlns:p14="http://schemas.microsoft.com/office/powerpoint/2010/main" val="2986607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0"/>
            <a:ext cx="9144000" cy="6858000"/>
          </a:xfrm>
          <a:prstGeom prst="rect">
            <a:avLst/>
          </a:prstGeom>
        </p:spPr>
      </p:pic>
      <p:sp>
        <p:nvSpPr>
          <p:cNvPr id="5" name="TextBox 4"/>
          <p:cNvSpPr txBox="1"/>
          <p:nvPr/>
        </p:nvSpPr>
        <p:spPr>
          <a:xfrm>
            <a:off x="2004061" y="640081"/>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2014- Former Dean- issues a fundamental challenge to education staff and faculty</a:t>
            </a:r>
          </a:p>
        </p:txBody>
      </p:sp>
      <p:sp>
        <p:nvSpPr>
          <p:cNvPr id="11" name="Rectangle 10">
            <a:extLst>
              <a:ext uri="{FF2B5EF4-FFF2-40B4-BE49-F238E27FC236}">
                <a16:creationId xmlns:a16="http://schemas.microsoft.com/office/drawing/2014/main" id="{B33819EE-4FC2-4BE5-911D-E3A944D1EA2D}"/>
              </a:ext>
            </a:extLst>
          </p:cNvPr>
          <p:cNvSpPr/>
          <p:nvPr/>
        </p:nvSpPr>
        <p:spPr>
          <a:xfrm>
            <a:off x="5977217" y="3244334"/>
            <a:ext cx="671722" cy="369332"/>
          </a:xfrm>
          <a:prstGeom prst="rect">
            <a:avLst/>
          </a:prstGeom>
        </p:spPr>
        <p:txBody>
          <a:bodyPr wrap="none">
            <a:spAutoFit/>
          </a:bodyPr>
          <a:lstStyle/>
          <a:p>
            <a:r>
              <a:rPr lang="en-US" dirty="0">
                <a:solidFill>
                  <a:schemeClr val="tx1">
                    <a:lumMod val="85000"/>
                    <a:lumOff val="15000"/>
                  </a:schemeClr>
                </a:solidFill>
              </a:rPr>
              <a:t> total</a:t>
            </a:r>
            <a:endParaRPr lang="en-US" dirty="0"/>
          </a:p>
        </p:txBody>
      </p:sp>
      <p:sp>
        <p:nvSpPr>
          <p:cNvPr id="12" name="TextBox 11">
            <a:extLst>
              <a:ext uri="{FF2B5EF4-FFF2-40B4-BE49-F238E27FC236}">
                <a16:creationId xmlns:a16="http://schemas.microsoft.com/office/drawing/2014/main" id="{AF974641-F533-47B0-AB40-0AF3EA109A11}"/>
              </a:ext>
            </a:extLst>
          </p:cNvPr>
          <p:cNvSpPr txBox="1"/>
          <p:nvPr/>
        </p:nvSpPr>
        <p:spPr>
          <a:xfrm>
            <a:off x="5145507" y="640078"/>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Faculty leader emerges. Begins sharing her vision and sparks change.</a:t>
            </a:r>
          </a:p>
        </p:txBody>
      </p:sp>
      <p:sp>
        <p:nvSpPr>
          <p:cNvPr id="13" name="TextBox 12">
            <a:extLst>
              <a:ext uri="{FF2B5EF4-FFF2-40B4-BE49-F238E27FC236}">
                <a16:creationId xmlns:a16="http://schemas.microsoft.com/office/drawing/2014/main" id="{45C4F897-0E02-484B-86D9-F7CDCE701385}"/>
              </a:ext>
            </a:extLst>
          </p:cNvPr>
          <p:cNvSpPr txBox="1"/>
          <p:nvPr/>
        </p:nvSpPr>
        <p:spPr>
          <a:xfrm>
            <a:off x="8286953" y="640079"/>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Dr. Wood will describe the spark and processes: </a:t>
            </a:r>
          </a:p>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“How did Redesign take shape?” </a:t>
            </a:r>
          </a:p>
        </p:txBody>
      </p:sp>
    </p:spTree>
    <p:extLst>
      <p:ext uri="{BB962C8B-B14F-4D97-AF65-F5344CB8AC3E}">
        <p14:creationId xmlns:p14="http://schemas.microsoft.com/office/powerpoint/2010/main" val="2517595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E37DE-1227-45D5-AD28-9590095E7150}"/>
              </a:ext>
            </a:extLst>
          </p:cNvPr>
          <p:cNvSpPr>
            <a:spLocks noGrp="1"/>
          </p:cNvSpPr>
          <p:nvPr>
            <p:ph type="title"/>
          </p:nvPr>
        </p:nvSpPr>
        <p:spPr/>
        <p:txBody>
          <a:bodyPr/>
          <a:lstStyle/>
          <a:p>
            <a:r>
              <a:rPr lang="en-US" dirty="0"/>
              <a:t>Shoulder partner activity- Imagineering</a:t>
            </a:r>
          </a:p>
        </p:txBody>
      </p:sp>
      <p:sp>
        <p:nvSpPr>
          <p:cNvPr id="3" name="Content Placeholder 2">
            <a:extLst>
              <a:ext uri="{FF2B5EF4-FFF2-40B4-BE49-F238E27FC236}">
                <a16:creationId xmlns:a16="http://schemas.microsoft.com/office/drawing/2014/main" id="{61880BA7-7B8A-4CD7-9723-B6CF4A90784C}"/>
              </a:ext>
            </a:extLst>
          </p:cNvPr>
          <p:cNvSpPr>
            <a:spLocks noGrp="1"/>
          </p:cNvSpPr>
          <p:nvPr>
            <p:ph idx="1"/>
          </p:nvPr>
        </p:nvSpPr>
        <p:spPr/>
        <p:txBody>
          <a:bodyPr/>
          <a:lstStyle/>
          <a:p>
            <a:r>
              <a:rPr lang="en-US" dirty="0"/>
              <a:t>Turn to a colleague and talk about what it would look like in your program if the this challenge were posed to you at your institution:</a:t>
            </a:r>
          </a:p>
          <a:p>
            <a:r>
              <a:rPr lang="en-US" dirty="0"/>
              <a:t>“If you could redesign your program, what would it look like?”</a:t>
            </a:r>
          </a:p>
          <a:p>
            <a:pPr lvl="1"/>
            <a:endParaRPr lang="en-US" dirty="0"/>
          </a:p>
        </p:txBody>
      </p:sp>
    </p:spTree>
    <p:extLst>
      <p:ext uri="{BB962C8B-B14F-4D97-AF65-F5344CB8AC3E}">
        <p14:creationId xmlns:p14="http://schemas.microsoft.com/office/powerpoint/2010/main" val="396411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0"/>
            <a:ext cx="9144000" cy="6858000"/>
          </a:xfrm>
          <a:prstGeom prst="rect">
            <a:avLst/>
          </a:prstGeom>
        </p:spPr>
      </p:pic>
      <p:sp>
        <p:nvSpPr>
          <p:cNvPr id="5" name="TextBox 4"/>
          <p:cNvSpPr txBox="1"/>
          <p:nvPr/>
        </p:nvSpPr>
        <p:spPr>
          <a:xfrm>
            <a:off x="1870397" y="640080"/>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fontScale="92500"/>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What </a:t>
            </a:r>
            <a:r>
              <a:rPr lang="en-US" sz="2400" dirty="0">
                <a:solidFill>
                  <a:schemeClr val="tx1">
                    <a:lumMod val="85000"/>
                    <a:lumOff val="15000"/>
                  </a:schemeClr>
                </a:solidFill>
                <a:latin typeface="+mj-lt"/>
                <a:ea typeface="+mj-ea"/>
                <a:cs typeface="+mj-cs"/>
                <a:hlinkClick r:id="rId3"/>
              </a:rPr>
              <a:t>principles</a:t>
            </a:r>
            <a:r>
              <a:rPr lang="en-US" sz="2400" dirty="0">
                <a:solidFill>
                  <a:schemeClr val="tx1">
                    <a:lumMod val="85000"/>
                    <a:lumOff val="15000"/>
                  </a:schemeClr>
                </a:solidFill>
                <a:latin typeface="+mj-lt"/>
                <a:ea typeface="+mj-ea"/>
                <a:cs typeface="+mj-cs"/>
              </a:rPr>
              <a:t> from the Renaissance group/ national standards impacted Redesign?</a:t>
            </a:r>
          </a:p>
        </p:txBody>
      </p:sp>
      <p:sp>
        <p:nvSpPr>
          <p:cNvPr id="11" name="Rectangle 10">
            <a:extLst>
              <a:ext uri="{FF2B5EF4-FFF2-40B4-BE49-F238E27FC236}">
                <a16:creationId xmlns:a16="http://schemas.microsoft.com/office/drawing/2014/main" id="{B33819EE-4FC2-4BE5-911D-E3A944D1EA2D}"/>
              </a:ext>
            </a:extLst>
          </p:cNvPr>
          <p:cNvSpPr/>
          <p:nvPr/>
        </p:nvSpPr>
        <p:spPr>
          <a:xfrm>
            <a:off x="5977217" y="3244334"/>
            <a:ext cx="671722" cy="369332"/>
          </a:xfrm>
          <a:prstGeom prst="rect">
            <a:avLst/>
          </a:prstGeom>
        </p:spPr>
        <p:txBody>
          <a:bodyPr wrap="none">
            <a:spAutoFit/>
          </a:bodyPr>
          <a:lstStyle/>
          <a:p>
            <a:r>
              <a:rPr lang="en-US" dirty="0">
                <a:solidFill>
                  <a:schemeClr val="tx1">
                    <a:lumMod val="85000"/>
                    <a:lumOff val="15000"/>
                  </a:schemeClr>
                </a:solidFill>
              </a:rPr>
              <a:t> total</a:t>
            </a:r>
            <a:endParaRPr lang="en-US" dirty="0"/>
          </a:p>
        </p:txBody>
      </p:sp>
      <p:sp>
        <p:nvSpPr>
          <p:cNvPr id="12" name="TextBox 11">
            <a:extLst>
              <a:ext uri="{FF2B5EF4-FFF2-40B4-BE49-F238E27FC236}">
                <a16:creationId xmlns:a16="http://schemas.microsoft.com/office/drawing/2014/main" id="{AF974641-F533-47B0-AB40-0AF3EA109A11}"/>
              </a:ext>
            </a:extLst>
          </p:cNvPr>
          <p:cNvSpPr txBox="1"/>
          <p:nvPr/>
        </p:nvSpPr>
        <p:spPr>
          <a:xfrm>
            <a:off x="4945085" y="640081"/>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lvl="0"/>
            <a:r>
              <a:rPr lang="en-US" dirty="0"/>
              <a:t>“The education of teachers incorporates extensive and sequenced field and clinical experiences in various settings with effective supervision.” TRGP4</a:t>
            </a:r>
          </a:p>
        </p:txBody>
      </p:sp>
      <p:sp>
        <p:nvSpPr>
          <p:cNvPr id="13" name="TextBox 12">
            <a:extLst>
              <a:ext uri="{FF2B5EF4-FFF2-40B4-BE49-F238E27FC236}">
                <a16:creationId xmlns:a16="http://schemas.microsoft.com/office/drawing/2014/main" id="{45C4F897-0E02-484B-86D9-F7CDCE701385}"/>
              </a:ext>
            </a:extLst>
          </p:cNvPr>
          <p:cNvSpPr txBox="1"/>
          <p:nvPr/>
        </p:nvSpPr>
        <p:spPr>
          <a:xfrm>
            <a:off x="1848688" y="3613667"/>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lnSpcReduction="10000"/>
          </a:bodyPr>
          <a:lstStyle/>
          <a:p>
            <a:pPr algn="ctr" defTabSz="914400">
              <a:lnSpc>
                <a:spcPct val="90000"/>
              </a:lnSpc>
              <a:spcBef>
                <a:spcPct val="0"/>
              </a:spcBef>
              <a:spcAft>
                <a:spcPts val="600"/>
              </a:spcAft>
            </a:pPr>
            <a:r>
              <a:rPr lang="en-US" dirty="0"/>
              <a:t>“The continuing professional development of teachers is the shared responsibility of the individual, of the university faculty, and other professional educators” TRGP8</a:t>
            </a:r>
            <a:endParaRPr lang="en-US" sz="2400" dirty="0">
              <a:solidFill>
                <a:schemeClr val="tx1">
                  <a:lumMod val="85000"/>
                  <a:lumOff val="15000"/>
                </a:schemeClr>
              </a:solidFill>
              <a:latin typeface="+mj-lt"/>
              <a:ea typeface="+mj-ea"/>
              <a:cs typeface="+mj-cs"/>
            </a:endParaRPr>
          </a:p>
        </p:txBody>
      </p:sp>
      <p:sp>
        <p:nvSpPr>
          <p:cNvPr id="7" name="TextBox 6">
            <a:extLst>
              <a:ext uri="{FF2B5EF4-FFF2-40B4-BE49-F238E27FC236}">
                <a16:creationId xmlns:a16="http://schemas.microsoft.com/office/drawing/2014/main" id="{E0A75B19-B553-43AB-B120-5D8143104796}"/>
              </a:ext>
            </a:extLst>
          </p:cNvPr>
          <p:cNvSpPr txBox="1"/>
          <p:nvPr/>
        </p:nvSpPr>
        <p:spPr>
          <a:xfrm>
            <a:off x="4956960" y="3613666"/>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lvl="0"/>
            <a:r>
              <a:rPr lang="en-US" dirty="0"/>
              <a:t>“Pre-service teachers and faculty members reflect our pluralistic society and are committed to the education of all students in diverse schools.” TRGP&amp;</a:t>
            </a:r>
          </a:p>
        </p:txBody>
      </p:sp>
      <p:sp>
        <p:nvSpPr>
          <p:cNvPr id="8" name="TextBox 7">
            <a:extLst>
              <a:ext uri="{FF2B5EF4-FFF2-40B4-BE49-F238E27FC236}">
                <a16:creationId xmlns:a16="http://schemas.microsoft.com/office/drawing/2014/main" id="{EE6A3C1C-2BE9-4AB3-9750-213C5694B7C3}"/>
              </a:ext>
            </a:extLst>
          </p:cNvPr>
          <p:cNvSpPr txBox="1"/>
          <p:nvPr/>
        </p:nvSpPr>
        <p:spPr>
          <a:xfrm>
            <a:off x="7806543" y="640081"/>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lvl="0"/>
            <a:r>
              <a:rPr lang="en-US" dirty="0"/>
              <a:t>“The education of teachers is an all-campus responsibility undertaken in collaboration with PK-12 school personnel.” TRGP1</a:t>
            </a:r>
          </a:p>
        </p:txBody>
      </p:sp>
    </p:spTree>
    <p:extLst>
      <p:ext uri="{BB962C8B-B14F-4D97-AF65-F5344CB8AC3E}">
        <p14:creationId xmlns:p14="http://schemas.microsoft.com/office/powerpoint/2010/main" val="3143916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0"/>
            <a:ext cx="9144000" cy="6858000"/>
          </a:xfrm>
          <a:prstGeom prst="rect">
            <a:avLst/>
          </a:prstGeom>
        </p:spPr>
      </p:pic>
      <p:sp>
        <p:nvSpPr>
          <p:cNvPr id="5" name="TextBox 4"/>
          <p:cNvSpPr txBox="1"/>
          <p:nvPr/>
        </p:nvSpPr>
        <p:spPr>
          <a:xfrm>
            <a:off x="1870397" y="640080"/>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The role of the Advisory Council in Education Redesign</a:t>
            </a:r>
          </a:p>
        </p:txBody>
      </p:sp>
      <p:sp>
        <p:nvSpPr>
          <p:cNvPr id="11" name="Rectangle 10">
            <a:extLst>
              <a:ext uri="{FF2B5EF4-FFF2-40B4-BE49-F238E27FC236}">
                <a16:creationId xmlns:a16="http://schemas.microsoft.com/office/drawing/2014/main" id="{B33819EE-4FC2-4BE5-911D-E3A944D1EA2D}"/>
              </a:ext>
            </a:extLst>
          </p:cNvPr>
          <p:cNvSpPr/>
          <p:nvPr/>
        </p:nvSpPr>
        <p:spPr>
          <a:xfrm>
            <a:off x="5977217" y="3244334"/>
            <a:ext cx="671722" cy="369332"/>
          </a:xfrm>
          <a:prstGeom prst="rect">
            <a:avLst/>
          </a:prstGeom>
        </p:spPr>
        <p:txBody>
          <a:bodyPr wrap="none">
            <a:spAutoFit/>
          </a:bodyPr>
          <a:lstStyle/>
          <a:p>
            <a:r>
              <a:rPr lang="en-US" dirty="0">
                <a:solidFill>
                  <a:schemeClr val="tx1">
                    <a:lumMod val="85000"/>
                    <a:lumOff val="15000"/>
                  </a:schemeClr>
                </a:solidFill>
              </a:rPr>
              <a:t> total</a:t>
            </a:r>
            <a:endParaRPr lang="en-US" dirty="0"/>
          </a:p>
        </p:txBody>
      </p:sp>
      <p:sp>
        <p:nvSpPr>
          <p:cNvPr id="12" name="TextBox 11">
            <a:extLst>
              <a:ext uri="{FF2B5EF4-FFF2-40B4-BE49-F238E27FC236}">
                <a16:creationId xmlns:a16="http://schemas.microsoft.com/office/drawing/2014/main" id="{AF974641-F533-47B0-AB40-0AF3EA109A11}"/>
              </a:ext>
            </a:extLst>
          </p:cNvPr>
          <p:cNvSpPr txBox="1"/>
          <p:nvPr/>
        </p:nvSpPr>
        <p:spPr>
          <a:xfrm>
            <a:off x="4945085" y="640081"/>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fontScale="92500" lnSpcReduction="10000"/>
          </a:bodyPr>
          <a:lstStyle/>
          <a:p>
            <a:pPr lvl="0"/>
            <a:r>
              <a:rPr lang="en-US" sz="2400" dirty="0"/>
              <a:t>Question: “What did our Education Advisory Council ask from Northwest’s School of Education?”</a:t>
            </a:r>
          </a:p>
        </p:txBody>
      </p:sp>
      <p:sp>
        <p:nvSpPr>
          <p:cNvPr id="13" name="TextBox 12">
            <a:extLst>
              <a:ext uri="{FF2B5EF4-FFF2-40B4-BE49-F238E27FC236}">
                <a16:creationId xmlns:a16="http://schemas.microsoft.com/office/drawing/2014/main" id="{45C4F897-0E02-484B-86D9-F7CDCE701385}"/>
              </a:ext>
            </a:extLst>
          </p:cNvPr>
          <p:cNvSpPr txBox="1"/>
          <p:nvPr/>
        </p:nvSpPr>
        <p:spPr>
          <a:xfrm>
            <a:off x="1848688" y="3613667"/>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Driving Theories behind Redesign</a:t>
            </a:r>
          </a:p>
        </p:txBody>
      </p:sp>
      <p:sp>
        <p:nvSpPr>
          <p:cNvPr id="7" name="TextBox 6">
            <a:extLst>
              <a:ext uri="{FF2B5EF4-FFF2-40B4-BE49-F238E27FC236}">
                <a16:creationId xmlns:a16="http://schemas.microsoft.com/office/drawing/2014/main" id="{E0A75B19-B553-43AB-B120-5D8143104796}"/>
              </a:ext>
            </a:extLst>
          </p:cNvPr>
          <p:cNvSpPr txBox="1"/>
          <p:nvPr/>
        </p:nvSpPr>
        <p:spPr>
          <a:xfrm>
            <a:off x="4237639" y="3613667"/>
            <a:ext cx="3170326"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lvl="0"/>
            <a:r>
              <a:rPr lang="en-US" dirty="0"/>
              <a:t>Bronfenbrenner (1979)</a:t>
            </a:r>
          </a:p>
          <a:p>
            <a:pPr lvl="0"/>
            <a:r>
              <a:rPr lang="en-US" dirty="0"/>
              <a:t>Dweck’s Growth Mindset (2006)</a:t>
            </a:r>
          </a:p>
          <a:p>
            <a:pPr lvl="0"/>
            <a:r>
              <a:rPr lang="en-US" dirty="0"/>
              <a:t>Gay’s Culturally-Responsive Teaching (2000)</a:t>
            </a:r>
          </a:p>
          <a:p>
            <a:pPr lvl="0"/>
            <a:r>
              <a:rPr lang="en-US" dirty="0"/>
              <a:t>Wiggins &amp; McTighe (2005)</a:t>
            </a:r>
          </a:p>
          <a:p>
            <a:pPr lvl="0"/>
            <a:r>
              <a:rPr lang="en-US" dirty="0"/>
              <a:t>Chappuis &amp; Stiggins (2017)</a:t>
            </a:r>
          </a:p>
          <a:p>
            <a:pPr lvl="0"/>
            <a:endParaRPr lang="en-US" dirty="0"/>
          </a:p>
        </p:txBody>
      </p:sp>
    </p:spTree>
    <p:extLst>
      <p:ext uri="{BB962C8B-B14F-4D97-AF65-F5344CB8AC3E}">
        <p14:creationId xmlns:p14="http://schemas.microsoft.com/office/powerpoint/2010/main" val="641224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0"/>
            <a:ext cx="9144000" cy="6858000"/>
          </a:xfrm>
          <a:prstGeom prst="rect">
            <a:avLst/>
          </a:prstGeom>
        </p:spPr>
      </p:pic>
      <p:sp>
        <p:nvSpPr>
          <p:cNvPr id="5" name="TextBox 4"/>
          <p:cNvSpPr txBox="1"/>
          <p:nvPr/>
        </p:nvSpPr>
        <p:spPr>
          <a:xfrm>
            <a:off x="1870397" y="640080"/>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400" dirty="0">
                <a:solidFill>
                  <a:schemeClr val="tx1">
                    <a:lumMod val="85000"/>
                    <a:lumOff val="15000"/>
                  </a:schemeClr>
                </a:solidFill>
                <a:latin typeface="+mj-lt"/>
                <a:ea typeface="+mj-ea"/>
                <a:cs typeface="+mj-cs"/>
              </a:rPr>
              <a:t>Redesign: Phases and Modules</a:t>
            </a:r>
          </a:p>
        </p:txBody>
      </p:sp>
      <p:sp>
        <p:nvSpPr>
          <p:cNvPr id="11" name="Rectangle 10">
            <a:extLst>
              <a:ext uri="{FF2B5EF4-FFF2-40B4-BE49-F238E27FC236}">
                <a16:creationId xmlns:a16="http://schemas.microsoft.com/office/drawing/2014/main" id="{B33819EE-4FC2-4BE5-911D-E3A944D1EA2D}"/>
              </a:ext>
            </a:extLst>
          </p:cNvPr>
          <p:cNvSpPr/>
          <p:nvPr/>
        </p:nvSpPr>
        <p:spPr>
          <a:xfrm>
            <a:off x="5977217" y="3244334"/>
            <a:ext cx="671722" cy="369332"/>
          </a:xfrm>
          <a:prstGeom prst="rect">
            <a:avLst/>
          </a:prstGeom>
        </p:spPr>
        <p:txBody>
          <a:bodyPr wrap="none">
            <a:spAutoFit/>
          </a:bodyPr>
          <a:lstStyle/>
          <a:p>
            <a:r>
              <a:rPr lang="en-US" dirty="0">
                <a:solidFill>
                  <a:schemeClr val="tx1">
                    <a:lumMod val="85000"/>
                    <a:lumOff val="15000"/>
                  </a:schemeClr>
                </a:solidFill>
              </a:rPr>
              <a:t> total</a:t>
            </a:r>
            <a:endParaRPr lang="en-US" dirty="0"/>
          </a:p>
        </p:txBody>
      </p:sp>
      <p:sp>
        <p:nvSpPr>
          <p:cNvPr id="12" name="TextBox 11">
            <a:extLst>
              <a:ext uri="{FF2B5EF4-FFF2-40B4-BE49-F238E27FC236}">
                <a16:creationId xmlns:a16="http://schemas.microsoft.com/office/drawing/2014/main" id="{AF974641-F533-47B0-AB40-0AF3EA109A11}"/>
              </a:ext>
            </a:extLst>
          </p:cNvPr>
          <p:cNvSpPr txBox="1"/>
          <p:nvPr/>
        </p:nvSpPr>
        <p:spPr>
          <a:xfrm>
            <a:off x="4945085" y="640081"/>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lvl="0"/>
            <a:r>
              <a:rPr lang="en-US" sz="2400" dirty="0"/>
              <a:t>What is involved in Phase I?</a:t>
            </a:r>
          </a:p>
        </p:txBody>
      </p:sp>
      <p:sp>
        <p:nvSpPr>
          <p:cNvPr id="13" name="TextBox 12">
            <a:extLst>
              <a:ext uri="{FF2B5EF4-FFF2-40B4-BE49-F238E27FC236}">
                <a16:creationId xmlns:a16="http://schemas.microsoft.com/office/drawing/2014/main" id="{45C4F897-0E02-484B-86D9-F7CDCE701385}"/>
              </a:ext>
            </a:extLst>
          </p:cNvPr>
          <p:cNvSpPr txBox="1"/>
          <p:nvPr/>
        </p:nvSpPr>
        <p:spPr>
          <a:xfrm>
            <a:off x="1848688" y="3613667"/>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lvl="0"/>
            <a:r>
              <a:rPr lang="en-US" sz="2400" dirty="0"/>
              <a:t>What is involved in Phase II?</a:t>
            </a:r>
          </a:p>
        </p:txBody>
      </p:sp>
      <p:sp>
        <p:nvSpPr>
          <p:cNvPr id="7" name="TextBox 6">
            <a:extLst>
              <a:ext uri="{FF2B5EF4-FFF2-40B4-BE49-F238E27FC236}">
                <a16:creationId xmlns:a16="http://schemas.microsoft.com/office/drawing/2014/main" id="{E0A75B19-B553-43AB-B120-5D8143104796}"/>
              </a:ext>
            </a:extLst>
          </p:cNvPr>
          <p:cNvSpPr txBox="1"/>
          <p:nvPr/>
        </p:nvSpPr>
        <p:spPr>
          <a:xfrm>
            <a:off x="4945085" y="3613667"/>
            <a:ext cx="2064265" cy="2709275"/>
          </a:xfrm>
          <a:prstGeom prst="rect">
            <a:avLst/>
          </a:prstGeom>
          <a:solidFill>
            <a:schemeClr val="bg1"/>
          </a:solidFill>
          <a:ln w="174625" cmpd="thinThick">
            <a:solidFill>
              <a:schemeClr val="bg1"/>
            </a:solidFill>
          </a:ln>
        </p:spPr>
        <p:txBody>
          <a:bodyPr vert="horz" lIns="91440" tIns="45720" rIns="91440" bIns="45720" rtlCol="0" anchor="ctr">
            <a:normAutofit/>
          </a:bodyPr>
          <a:lstStyle/>
          <a:p>
            <a:pPr lvl="0"/>
            <a:r>
              <a:rPr lang="en-US" sz="2400" dirty="0"/>
              <a:t>What is involved in Phase III?</a:t>
            </a:r>
          </a:p>
        </p:txBody>
      </p:sp>
      <p:sp>
        <p:nvSpPr>
          <p:cNvPr id="2" name="TextBox 1">
            <a:extLst>
              <a:ext uri="{FF2B5EF4-FFF2-40B4-BE49-F238E27FC236}">
                <a16:creationId xmlns:a16="http://schemas.microsoft.com/office/drawing/2014/main" id="{622AE767-BA65-4237-A687-864F791CC56B}"/>
              </a:ext>
            </a:extLst>
          </p:cNvPr>
          <p:cNvSpPr txBox="1"/>
          <p:nvPr/>
        </p:nvSpPr>
        <p:spPr>
          <a:xfrm>
            <a:off x="7848600" y="640080"/>
            <a:ext cx="2064265" cy="3970318"/>
          </a:xfrm>
          <a:prstGeom prst="rect">
            <a:avLst/>
          </a:prstGeom>
          <a:noFill/>
        </p:spPr>
        <p:txBody>
          <a:bodyPr wrap="square" rtlCol="0">
            <a:spAutoFit/>
          </a:bodyPr>
          <a:lstStyle/>
          <a:p>
            <a:r>
              <a:rPr lang="en-US" sz="3600" dirty="0">
                <a:solidFill>
                  <a:srgbClr val="92D050"/>
                </a:solidFill>
              </a:rPr>
              <a:t>What is the meaning of Phase I?</a:t>
            </a:r>
          </a:p>
          <a:p>
            <a:r>
              <a:rPr lang="en-US" sz="3600" dirty="0">
                <a:solidFill>
                  <a:srgbClr val="92D050"/>
                </a:solidFill>
              </a:rPr>
              <a:t>II? </a:t>
            </a:r>
          </a:p>
          <a:p>
            <a:r>
              <a:rPr lang="en-US" sz="3600" dirty="0">
                <a:solidFill>
                  <a:srgbClr val="92D050"/>
                </a:solidFill>
              </a:rPr>
              <a:t>III? </a:t>
            </a:r>
          </a:p>
        </p:txBody>
      </p:sp>
    </p:spTree>
    <p:extLst>
      <p:ext uri="{BB962C8B-B14F-4D97-AF65-F5344CB8AC3E}">
        <p14:creationId xmlns:p14="http://schemas.microsoft.com/office/powerpoint/2010/main" val="263954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10EF-AED6-4D97-9E13-B370CC0A939B}"/>
              </a:ext>
            </a:extLst>
          </p:cNvPr>
          <p:cNvSpPr>
            <a:spLocks noGrp="1"/>
          </p:cNvSpPr>
          <p:nvPr>
            <p:ph type="title"/>
          </p:nvPr>
        </p:nvSpPr>
        <p:spPr/>
        <p:txBody>
          <a:bodyPr/>
          <a:lstStyle/>
          <a:p>
            <a:r>
              <a:rPr lang="en-US" dirty="0"/>
              <a:t>Who are we?</a:t>
            </a:r>
          </a:p>
        </p:txBody>
      </p:sp>
      <p:pic>
        <p:nvPicPr>
          <p:cNvPr id="5" name="Content Placeholder 4" descr="A group of people sitting next to a baby&#10;&#10;Description generated with high confidence">
            <a:extLst>
              <a:ext uri="{FF2B5EF4-FFF2-40B4-BE49-F238E27FC236}">
                <a16:creationId xmlns:a16="http://schemas.microsoft.com/office/drawing/2014/main" id="{32B76442-80DD-41EC-BC89-A927319E03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1965326"/>
            <a:ext cx="5852582" cy="4389437"/>
          </a:xfrm>
        </p:spPr>
      </p:pic>
    </p:spTree>
    <p:extLst>
      <p:ext uri="{BB962C8B-B14F-4D97-AF65-F5344CB8AC3E}">
        <p14:creationId xmlns:p14="http://schemas.microsoft.com/office/powerpoint/2010/main" val="4278012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B9E0-40D9-49A0-895C-8E6523743A47}"/>
              </a:ext>
            </a:extLst>
          </p:cNvPr>
          <p:cNvSpPr>
            <a:spLocks noGrp="1"/>
          </p:cNvSpPr>
          <p:nvPr>
            <p:ph type="title"/>
          </p:nvPr>
        </p:nvSpPr>
        <p:spPr/>
        <p:txBody>
          <a:bodyPr/>
          <a:lstStyle/>
          <a:p>
            <a:r>
              <a:rPr lang="en-US" dirty="0"/>
              <a:t>Next, some visuals about our phases</a:t>
            </a:r>
          </a:p>
        </p:txBody>
      </p:sp>
      <p:sp>
        <p:nvSpPr>
          <p:cNvPr id="3" name="Content Placeholder 2">
            <a:extLst>
              <a:ext uri="{FF2B5EF4-FFF2-40B4-BE49-F238E27FC236}">
                <a16:creationId xmlns:a16="http://schemas.microsoft.com/office/drawing/2014/main" id="{76453B33-76A3-4F5A-89F5-D33B8B3D0F21}"/>
              </a:ext>
            </a:extLst>
          </p:cNvPr>
          <p:cNvSpPr>
            <a:spLocks noGrp="1"/>
          </p:cNvSpPr>
          <p:nvPr>
            <p:ph idx="1"/>
          </p:nvPr>
        </p:nvSpPr>
        <p:spPr/>
        <p:txBody>
          <a:bodyPr/>
          <a:lstStyle/>
          <a:p>
            <a:r>
              <a:rPr lang="en-US" i="1" dirty="0"/>
              <a:t>Here is what we shared with our colleagues to approve the curriculum and gain buy-in</a:t>
            </a:r>
          </a:p>
          <a:p>
            <a:r>
              <a:rPr lang="en-US" dirty="0"/>
              <a:t>Tell story: deleting the old program</a:t>
            </a:r>
          </a:p>
        </p:txBody>
      </p:sp>
    </p:spTree>
    <p:extLst>
      <p:ext uri="{BB962C8B-B14F-4D97-AF65-F5344CB8AC3E}">
        <p14:creationId xmlns:p14="http://schemas.microsoft.com/office/powerpoint/2010/main" val="120213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86382" y="213108"/>
          <a:ext cx="8635563" cy="6527250"/>
        </p:xfrm>
        <a:graphic>
          <a:graphicData uri="http://schemas.openxmlformats.org/drawingml/2006/table">
            <a:tbl>
              <a:tblPr firstRow="1" firstCol="1" bandRow="1">
                <a:tableStyleId>{69CF1AB2-1976-4502-BF36-3FF5EA218861}</a:tableStyleId>
              </a:tblPr>
              <a:tblGrid>
                <a:gridCol w="2878521">
                  <a:extLst>
                    <a:ext uri="{9D8B030D-6E8A-4147-A177-3AD203B41FA5}">
                      <a16:colId xmlns:a16="http://schemas.microsoft.com/office/drawing/2014/main" val="20000"/>
                    </a:ext>
                  </a:extLst>
                </a:gridCol>
                <a:gridCol w="2878521">
                  <a:extLst>
                    <a:ext uri="{9D8B030D-6E8A-4147-A177-3AD203B41FA5}">
                      <a16:colId xmlns:a16="http://schemas.microsoft.com/office/drawing/2014/main" val="20001"/>
                    </a:ext>
                  </a:extLst>
                </a:gridCol>
                <a:gridCol w="2878521">
                  <a:extLst>
                    <a:ext uri="{9D8B030D-6E8A-4147-A177-3AD203B41FA5}">
                      <a16:colId xmlns:a16="http://schemas.microsoft.com/office/drawing/2014/main" val="20002"/>
                    </a:ext>
                  </a:extLst>
                </a:gridCol>
              </a:tblGrid>
              <a:tr h="173114">
                <a:tc>
                  <a:txBody>
                    <a:bodyPr/>
                    <a:lstStyle/>
                    <a:p>
                      <a:pPr marL="0" marR="0" algn="ctr">
                        <a:spcBef>
                          <a:spcPts val="0"/>
                        </a:spcBef>
                        <a:spcAft>
                          <a:spcPts val="0"/>
                        </a:spcAft>
                      </a:pPr>
                      <a:r>
                        <a:rPr lang="en-US" sz="800" dirty="0">
                          <a:effectLst/>
                        </a:rPr>
                        <a:t> </a:t>
                      </a:r>
                      <a:endParaRPr lang="en-US" sz="1000" dirty="0">
                        <a:effectLst/>
                        <a:latin typeface="Calibri"/>
                        <a:ea typeface="Calibri"/>
                        <a:cs typeface="Times New Roman"/>
                      </a:endParaRPr>
                    </a:p>
                  </a:txBody>
                  <a:tcPr marL="59364" marR="59364" marT="0" marB="0"/>
                </a:tc>
                <a:tc>
                  <a:txBody>
                    <a:bodyPr/>
                    <a:lstStyle/>
                    <a:p>
                      <a:pPr marL="0" marR="0" algn="ctr">
                        <a:spcBef>
                          <a:spcPts val="0"/>
                        </a:spcBef>
                        <a:spcAft>
                          <a:spcPts val="0"/>
                        </a:spcAft>
                      </a:pPr>
                      <a:r>
                        <a:rPr lang="en-US" sz="800">
                          <a:effectLst/>
                        </a:rPr>
                        <a:t>Phase I  All Certification Tracks</a:t>
                      </a:r>
                      <a:endParaRPr lang="en-US" sz="1000">
                        <a:effectLst/>
                        <a:latin typeface="Calibri"/>
                        <a:ea typeface="Calibri"/>
                        <a:cs typeface="Times New Roman"/>
                      </a:endParaRPr>
                    </a:p>
                  </a:txBody>
                  <a:tcPr marL="59364" marR="59364" marT="0" marB="0"/>
                </a:tc>
                <a:tc>
                  <a:txBody>
                    <a:bodyPr/>
                    <a:lstStyle/>
                    <a:p>
                      <a:pPr marL="0" marR="0" algn="ctr">
                        <a:spcBef>
                          <a:spcPts val="0"/>
                        </a:spcBef>
                        <a:spcAft>
                          <a:spcPts val="0"/>
                        </a:spcAft>
                      </a:pPr>
                      <a:r>
                        <a:rPr lang="en-US" sz="800">
                          <a:effectLst/>
                        </a:rPr>
                        <a:t> </a:t>
                      </a:r>
                      <a:endParaRPr lang="en-US" sz="1000">
                        <a:effectLst/>
                        <a:latin typeface="Calibri"/>
                        <a:ea typeface="Calibri"/>
                        <a:cs typeface="Times New Roman"/>
                      </a:endParaRPr>
                    </a:p>
                  </a:txBody>
                  <a:tcPr marL="59364" marR="59364" marT="0" marB="0"/>
                </a:tc>
                <a:extLst>
                  <a:ext uri="{0D108BD9-81ED-4DB2-BD59-A6C34878D82A}">
                    <a16:rowId xmlns:a16="http://schemas.microsoft.com/office/drawing/2014/main" val="10000"/>
                  </a:ext>
                </a:extLst>
              </a:tr>
              <a:tr h="173114">
                <a:tc>
                  <a:txBody>
                    <a:bodyPr/>
                    <a:lstStyle/>
                    <a:p>
                      <a:pPr marL="0" marR="0" algn="ctr">
                        <a:spcBef>
                          <a:spcPts val="0"/>
                        </a:spcBef>
                        <a:spcAft>
                          <a:spcPts val="0"/>
                        </a:spcAft>
                      </a:pPr>
                      <a:r>
                        <a:rPr lang="en-US" sz="800" dirty="0">
                          <a:effectLst/>
                        </a:rPr>
                        <a:t>Semester 1</a:t>
                      </a:r>
                      <a:endParaRPr lang="en-US" sz="1000" dirty="0">
                        <a:effectLst/>
                        <a:latin typeface="Calibri"/>
                        <a:ea typeface="Calibri"/>
                        <a:cs typeface="Times New Roman"/>
                      </a:endParaRPr>
                    </a:p>
                  </a:txBody>
                  <a:tcPr marL="59364" marR="59364" marT="0" marB="0"/>
                </a:tc>
                <a:tc>
                  <a:txBody>
                    <a:bodyPr/>
                    <a:lstStyle/>
                    <a:p>
                      <a:pPr marL="0" marR="0" algn="ctr">
                        <a:spcBef>
                          <a:spcPts val="0"/>
                        </a:spcBef>
                        <a:spcAft>
                          <a:spcPts val="0"/>
                        </a:spcAft>
                      </a:pPr>
                      <a:r>
                        <a:rPr lang="en-US" sz="800">
                          <a:effectLst/>
                        </a:rPr>
                        <a:t>Semester 2</a:t>
                      </a:r>
                      <a:endParaRPr lang="en-US" sz="1000">
                        <a:effectLst/>
                        <a:latin typeface="Calibri"/>
                        <a:ea typeface="Calibri"/>
                        <a:cs typeface="Times New Roman"/>
                      </a:endParaRPr>
                    </a:p>
                  </a:txBody>
                  <a:tcPr marL="59364" marR="59364" marT="0" marB="0"/>
                </a:tc>
                <a:tc>
                  <a:txBody>
                    <a:bodyPr/>
                    <a:lstStyle/>
                    <a:p>
                      <a:pPr marL="0" marR="0" algn="ctr">
                        <a:spcBef>
                          <a:spcPts val="0"/>
                        </a:spcBef>
                        <a:spcAft>
                          <a:spcPts val="0"/>
                        </a:spcAft>
                      </a:pPr>
                      <a:r>
                        <a:rPr lang="en-US" sz="800">
                          <a:effectLst/>
                        </a:rPr>
                        <a:t>Semester 3</a:t>
                      </a:r>
                      <a:endParaRPr lang="en-US" sz="1000">
                        <a:effectLst/>
                        <a:latin typeface="Calibri"/>
                        <a:ea typeface="Calibri"/>
                        <a:cs typeface="Times New Roman"/>
                      </a:endParaRPr>
                    </a:p>
                  </a:txBody>
                  <a:tcPr marL="59364" marR="59364" marT="0" marB="0"/>
                </a:tc>
                <a:extLst>
                  <a:ext uri="{0D108BD9-81ED-4DB2-BD59-A6C34878D82A}">
                    <a16:rowId xmlns:a16="http://schemas.microsoft.com/office/drawing/2014/main" val="10001"/>
                  </a:ext>
                </a:extLst>
              </a:tr>
              <a:tr h="3163502">
                <a:tc>
                  <a:txBody>
                    <a:bodyPr/>
                    <a:lstStyle/>
                    <a:p>
                      <a:pPr marL="0" marR="0" algn="l">
                        <a:spcBef>
                          <a:spcPts val="0"/>
                        </a:spcBef>
                        <a:spcAft>
                          <a:spcPts val="0"/>
                        </a:spcAft>
                      </a:pPr>
                      <a:r>
                        <a:rPr lang="en-US" sz="900" b="1" dirty="0">
                          <a:effectLst/>
                        </a:rPr>
                        <a:t>Module 1: Ecology of Teaching and Learning  7 weeks</a:t>
                      </a:r>
                    </a:p>
                    <a:p>
                      <a:pPr marL="342900" marR="0" lvl="0" indent="-342900" algn="l">
                        <a:spcBef>
                          <a:spcPts val="0"/>
                        </a:spcBef>
                        <a:spcAft>
                          <a:spcPts val="0"/>
                        </a:spcAft>
                        <a:buFont typeface="Symbol"/>
                        <a:buChar char=""/>
                      </a:pPr>
                      <a:endParaRPr lang="en-US" sz="900" b="1" dirty="0">
                        <a:effectLst/>
                      </a:endParaRPr>
                    </a:p>
                    <a:p>
                      <a:pPr marL="342900" marR="0" lvl="0" indent="-342900" algn="l">
                        <a:spcBef>
                          <a:spcPts val="0"/>
                        </a:spcBef>
                        <a:spcAft>
                          <a:spcPts val="0"/>
                        </a:spcAft>
                        <a:buFont typeface="Symbol"/>
                        <a:buChar char=""/>
                      </a:pPr>
                      <a:r>
                        <a:rPr lang="en-US" sz="900" b="1" dirty="0">
                          <a:effectLst/>
                        </a:rPr>
                        <a:t>Teaching from a diverse perspective  </a:t>
                      </a:r>
                    </a:p>
                    <a:p>
                      <a:pPr marL="342900" marR="0" lvl="0" indent="-342900" algn="l">
                        <a:spcBef>
                          <a:spcPts val="0"/>
                        </a:spcBef>
                        <a:spcAft>
                          <a:spcPts val="0"/>
                        </a:spcAft>
                        <a:buFont typeface="Symbol"/>
                        <a:buChar char=""/>
                      </a:pPr>
                      <a:r>
                        <a:rPr lang="en-US" sz="900" b="1" dirty="0">
                          <a:effectLst/>
                        </a:rPr>
                        <a:t>Factors that influence teaching and learning</a:t>
                      </a:r>
                    </a:p>
                    <a:p>
                      <a:pPr marL="342900" marR="0" lvl="0" indent="-342900" algn="l">
                        <a:spcBef>
                          <a:spcPts val="0"/>
                        </a:spcBef>
                        <a:spcAft>
                          <a:spcPts val="0"/>
                        </a:spcAft>
                        <a:buFont typeface="Symbol"/>
                        <a:buChar char=""/>
                      </a:pPr>
                      <a:r>
                        <a:rPr lang="en-US" sz="900" b="1" dirty="0">
                          <a:effectLst/>
                        </a:rPr>
                        <a:t>Communication and collaboration with families’</a:t>
                      </a:r>
                    </a:p>
                    <a:p>
                      <a:pPr marL="342900" marR="0" lvl="0" indent="-342900" algn="l">
                        <a:spcBef>
                          <a:spcPts val="0"/>
                        </a:spcBef>
                        <a:spcAft>
                          <a:spcPts val="0"/>
                        </a:spcAft>
                        <a:buFont typeface="Symbol"/>
                        <a:buChar char=""/>
                      </a:pPr>
                      <a:r>
                        <a:rPr lang="en-US" sz="900" b="1" dirty="0">
                          <a:effectLst/>
                        </a:rPr>
                        <a:t>Confidentiality</a:t>
                      </a:r>
                    </a:p>
                    <a:p>
                      <a:pPr marL="342900" marR="0" lvl="0" indent="-342900" algn="l">
                        <a:spcBef>
                          <a:spcPts val="0"/>
                        </a:spcBef>
                        <a:spcAft>
                          <a:spcPts val="0"/>
                        </a:spcAft>
                        <a:buFont typeface="Symbol"/>
                        <a:buChar char=""/>
                      </a:pPr>
                      <a:r>
                        <a:rPr lang="en-US" sz="900" b="1" dirty="0">
                          <a:effectLst/>
                        </a:rPr>
                        <a:t>Communication and collaboration with co-workers/colleagues</a:t>
                      </a:r>
                    </a:p>
                    <a:p>
                      <a:pPr marL="342900" marR="0" lvl="0" indent="-342900" algn="l">
                        <a:spcBef>
                          <a:spcPts val="0"/>
                        </a:spcBef>
                        <a:spcAft>
                          <a:spcPts val="0"/>
                        </a:spcAft>
                        <a:buFont typeface="Symbol"/>
                        <a:buChar char=""/>
                      </a:pPr>
                      <a:r>
                        <a:rPr lang="en-US" sz="900" b="1" dirty="0">
                          <a:effectLst/>
                        </a:rPr>
                        <a:t>Collaborative data processes</a:t>
                      </a:r>
                    </a:p>
                    <a:p>
                      <a:pPr marL="342900" marR="0" lvl="0" indent="-342900" algn="l">
                        <a:spcBef>
                          <a:spcPts val="0"/>
                        </a:spcBef>
                        <a:spcAft>
                          <a:spcPts val="0"/>
                        </a:spcAft>
                        <a:buFont typeface="Symbol"/>
                        <a:buChar char=""/>
                      </a:pPr>
                      <a:r>
                        <a:rPr lang="en-US" sz="900" b="1" dirty="0">
                          <a:effectLst/>
                        </a:rPr>
                        <a:t>Culturally responsive teaching </a:t>
                      </a:r>
                    </a:p>
                    <a:p>
                      <a:pPr marL="342900" marR="0" lvl="0" indent="-342900" algn="l">
                        <a:spcBef>
                          <a:spcPts val="0"/>
                        </a:spcBef>
                        <a:spcAft>
                          <a:spcPts val="0"/>
                        </a:spcAft>
                        <a:buFont typeface="Symbol"/>
                        <a:buChar char=""/>
                      </a:pPr>
                      <a:r>
                        <a:rPr lang="en-US" sz="900" b="1" dirty="0">
                          <a:effectLst/>
                        </a:rPr>
                        <a:t>Transformative experiences with communities and family</a:t>
                      </a:r>
                    </a:p>
                    <a:p>
                      <a:pPr marL="342900" marR="0" lvl="0" indent="-342900" algn="l">
                        <a:spcBef>
                          <a:spcPts val="0"/>
                        </a:spcBef>
                        <a:spcAft>
                          <a:spcPts val="0"/>
                        </a:spcAft>
                        <a:buFont typeface="Symbol"/>
                        <a:buChar char=""/>
                      </a:pPr>
                      <a:r>
                        <a:rPr lang="en-US" sz="900" b="1" dirty="0">
                          <a:effectLst/>
                        </a:rPr>
                        <a:t>Identifying bias and understanding</a:t>
                      </a:r>
                    </a:p>
                    <a:p>
                      <a:pPr marL="342900" marR="0" lvl="0" indent="-342900" algn="l">
                        <a:spcBef>
                          <a:spcPts val="0"/>
                        </a:spcBef>
                        <a:spcAft>
                          <a:spcPts val="0"/>
                        </a:spcAft>
                        <a:buFont typeface="Symbol"/>
                        <a:buChar char=""/>
                      </a:pPr>
                      <a:r>
                        <a:rPr lang="en-US" sz="900" b="1" dirty="0">
                          <a:effectLst/>
                        </a:rPr>
                        <a:t>Professional development throughout the career—life-long learning</a:t>
                      </a:r>
                    </a:p>
                    <a:p>
                      <a:pPr marL="342900" marR="0" lvl="0" indent="-342900" algn="l">
                        <a:spcBef>
                          <a:spcPts val="0"/>
                        </a:spcBef>
                        <a:spcAft>
                          <a:spcPts val="0"/>
                        </a:spcAft>
                        <a:buFont typeface="Symbol"/>
                        <a:buChar char=""/>
                      </a:pPr>
                      <a:r>
                        <a:rPr lang="en-US" sz="900" b="1" dirty="0">
                          <a:effectLst/>
                        </a:rPr>
                        <a:t>Co teaching processes</a:t>
                      </a:r>
                    </a:p>
                    <a:p>
                      <a:pPr marL="342900" marR="0" lvl="0" indent="-342900" algn="l">
                        <a:spcBef>
                          <a:spcPts val="0"/>
                        </a:spcBef>
                        <a:spcAft>
                          <a:spcPts val="0"/>
                        </a:spcAft>
                        <a:buFont typeface="Symbol"/>
                        <a:buChar char=""/>
                      </a:pPr>
                      <a:r>
                        <a:rPr lang="en-US" sz="900" b="1" dirty="0">
                          <a:effectLst/>
                        </a:rPr>
                        <a:t>Dispositions (MEP)</a:t>
                      </a:r>
                    </a:p>
                    <a:p>
                      <a:pPr marL="342900" marR="0" lvl="0" indent="-342900" algn="l">
                        <a:spcBef>
                          <a:spcPts val="0"/>
                        </a:spcBef>
                        <a:spcAft>
                          <a:spcPts val="0"/>
                        </a:spcAft>
                        <a:buFont typeface="Symbol"/>
                        <a:buChar char=""/>
                      </a:pPr>
                      <a:r>
                        <a:rPr lang="en-US" sz="900" b="1" dirty="0">
                          <a:effectLst/>
                        </a:rPr>
                        <a:t>Why do you want to be a teacher? </a:t>
                      </a:r>
                    </a:p>
                    <a:p>
                      <a:pPr marL="342900" marR="0" lvl="0" indent="-342900" algn="l">
                        <a:spcBef>
                          <a:spcPts val="0"/>
                        </a:spcBef>
                        <a:spcAft>
                          <a:spcPts val="0"/>
                        </a:spcAft>
                        <a:buFont typeface="Symbol"/>
                        <a:buChar char=""/>
                      </a:pPr>
                      <a:r>
                        <a:rPr lang="en-US" sz="900" b="1" dirty="0">
                          <a:effectLst/>
                        </a:rPr>
                        <a:t>Personal data notebook</a:t>
                      </a:r>
                    </a:p>
                    <a:p>
                      <a:pPr marL="342900" marR="0" lvl="0" indent="-342900" algn="l">
                        <a:spcBef>
                          <a:spcPts val="0"/>
                        </a:spcBef>
                        <a:spcAft>
                          <a:spcPts val="0"/>
                        </a:spcAft>
                        <a:buFont typeface="Symbol"/>
                        <a:buChar char=""/>
                      </a:pPr>
                      <a:r>
                        <a:rPr lang="en-US" sz="900" b="1" dirty="0">
                          <a:effectLst/>
                        </a:rPr>
                        <a:t>Field experience at all levels</a:t>
                      </a:r>
                      <a:endParaRPr lang="en-US" sz="900" b="1" dirty="0">
                        <a:effectLst/>
                        <a:latin typeface="Calibri"/>
                        <a:ea typeface="Calibri"/>
                        <a:cs typeface="Times New Roman"/>
                      </a:endParaRPr>
                    </a:p>
                  </a:txBody>
                  <a:tcPr marL="59364" marR="59364" marT="0" marB="0"/>
                </a:tc>
                <a:tc>
                  <a:txBody>
                    <a:bodyPr/>
                    <a:lstStyle/>
                    <a:p>
                      <a:pPr marL="0" marR="0" algn="l">
                        <a:spcBef>
                          <a:spcPts val="0"/>
                        </a:spcBef>
                        <a:spcAft>
                          <a:spcPts val="0"/>
                        </a:spcAft>
                      </a:pPr>
                      <a:r>
                        <a:rPr lang="en-US" sz="900" b="1" dirty="0">
                          <a:effectLst/>
                        </a:rPr>
                        <a:t>Module 3: Introduction to Curriculum and Instruction   7 weeks</a:t>
                      </a:r>
                    </a:p>
                    <a:p>
                      <a:pPr marL="0" marR="0" algn="l">
                        <a:spcBef>
                          <a:spcPts val="0"/>
                        </a:spcBef>
                        <a:spcAft>
                          <a:spcPts val="0"/>
                        </a:spcAft>
                      </a:pPr>
                      <a:r>
                        <a:rPr lang="en-US" sz="900" b="1" dirty="0">
                          <a:effectLst/>
                        </a:rPr>
                        <a:t> </a:t>
                      </a:r>
                    </a:p>
                    <a:p>
                      <a:pPr marL="342900" marR="0" lvl="0" indent="-342900" algn="l">
                        <a:spcBef>
                          <a:spcPts val="0"/>
                        </a:spcBef>
                        <a:spcAft>
                          <a:spcPts val="0"/>
                        </a:spcAft>
                        <a:buFont typeface="Symbol"/>
                        <a:buChar char=""/>
                      </a:pPr>
                      <a:r>
                        <a:rPr lang="en-US" sz="900" b="1" dirty="0">
                          <a:effectLst/>
                        </a:rPr>
                        <a:t>Academic vocabulary of curriculum and instruction</a:t>
                      </a:r>
                    </a:p>
                    <a:p>
                      <a:pPr marL="342900" marR="0" lvl="0" indent="-342900" algn="l">
                        <a:spcBef>
                          <a:spcPts val="0"/>
                        </a:spcBef>
                        <a:spcAft>
                          <a:spcPts val="0"/>
                        </a:spcAft>
                        <a:buFont typeface="Symbol"/>
                        <a:buChar char=""/>
                      </a:pPr>
                      <a:r>
                        <a:rPr lang="en-US" sz="900" b="1" dirty="0">
                          <a:effectLst/>
                        </a:rPr>
                        <a:t>Locating state and national standards</a:t>
                      </a:r>
                    </a:p>
                    <a:p>
                      <a:pPr marL="342900" marR="0" lvl="0" indent="-342900" algn="l">
                        <a:spcBef>
                          <a:spcPts val="0"/>
                        </a:spcBef>
                        <a:spcAft>
                          <a:spcPts val="0"/>
                        </a:spcAft>
                        <a:buFont typeface="Symbol"/>
                        <a:buChar char=""/>
                      </a:pPr>
                      <a:r>
                        <a:rPr lang="en-US" sz="900" b="1" dirty="0">
                          <a:effectLst/>
                        </a:rPr>
                        <a:t>Teaching and critical thinking  (including DOK)</a:t>
                      </a:r>
                    </a:p>
                    <a:p>
                      <a:pPr marL="342900" marR="0" lvl="0" indent="-342900" algn="l">
                        <a:spcBef>
                          <a:spcPts val="0"/>
                        </a:spcBef>
                        <a:spcAft>
                          <a:spcPts val="0"/>
                        </a:spcAft>
                        <a:buFont typeface="Symbol"/>
                        <a:buChar char=""/>
                      </a:pPr>
                      <a:r>
                        <a:rPr lang="en-US" sz="900" b="1" dirty="0">
                          <a:effectLst/>
                        </a:rPr>
                        <a:t>Student Engagement strategies</a:t>
                      </a:r>
                    </a:p>
                    <a:p>
                      <a:pPr marL="342900" marR="0" lvl="0" indent="-342900" algn="l">
                        <a:spcBef>
                          <a:spcPts val="0"/>
                        </a:spcBef>
                        <a:spcAft>
                          <a:spcPts val="0"/>
                        </a:spcAft>
                        <a:buFont typeface="Symbol"/>
                        <a:buChar char=""/>
                      </a:pPr>
                      <a:r>
                        <a:rPr lang="en-US" sz="900" b="1" dirty="0">
                          <a:effectLst/>
                        </a:rPr>
                        <a:t>Instructional resources that lead to increased critical thinking and problem solving</a:t>
                      </a:r>
                    </a:p>
                    <a:p>
                      <a:pPr marL="342900" marR="0" lvl="0" indent="-342900" algn="l">
                        <a:spcBef>
                          <a:spcPts val="0"/>
                        </a:spcBef>
                        <a:spcAft>
                          <a:spcPts val="0"/>
                        </a:spcAft>
                        <a:buFont typeface="Symbol"/>
                        <a:buChar char=""/>
                      </a:pPr>
                      <a:r>
                        <a:rPr lang="en-US" sz="900" b="1" dirty="0">
                          <a:effectLst/>
                        </a:rPr>
                        <a:t>Differentiated instruction  (Content, Process, Product)</a:t>
                      </a:r>
                    </a:p>
                    <a:p>
                      <a:pPr marL="342900" marR="0" lvl="0" indent="-342900" algn="l">
                        <a:spcBef>
                          <a:spcPts val="0"/>
                        </a:spcBef>
                        <a:spcAft>
                          <a:spcPts val="0"/>
                        </a:spcAft>
                        <a:buFont typeface="Symbol"/>
                        <a:buChar char=""/>
                      </a:pPr>
                      <a:r>
                        <a:rPr lang="en-US" sz="900" b="1" dirty="0">
                          <a:effectLst/>
                        </a:rPr>
                        <a:t>Backward design  (Wiggins and </a:t>
                      </a:r>
                      <a:r>
                        <a:rPr lang="en-US" sz="900" b="1" dirty="0" err="1">
                          <a:effectLst/>
                        </a:rPr>
                        <a:t>McTighe</a:t>
                      </a:r>
                      <a:r>
                        <a:rPr lang="en-US" sz="900" b="1" dirty="0">
                          <a:effectLst/>
                        </a:rPr>
                        <a:t>)</a:t>
                      </a:r>
                    </a:p>
                    <a:p>
                      <a:pPr marL="342900" marR="0" lvl="0" indent="-342900" algn="l">
                        <a:spcBef>
                          <a:spcPts val="0"/>
                        </a:spcBef>
                        <a:spcAft>
                          <a:spcPts val="0"/>
                        </a:spcAft>
                        <a:buFont typeface="Symbol"/>
                        <a:buChar char=""/>
                      </a:pPr>
                      <a:r>
                        <a:rPr lang="en-US" sz="900" b="1" dirty="0">
                          <a:effectLst/>
                        </a:rPr>
                        <a:t>Purpose and models of lesson planning</a:t>
                      </a:r>
                    </a:p>
                    <a:p>
                      <a:pPr marL="342900" marR="0" lvl="0" indent="-342900" algn="l">
                        <a:spcBef>
                          <a:spcPts val="0"/>
                        </a:spcBef>
                        <a:spcAft>
                          <a:spcPts val="0"/>
                        </a:spcAft>
                        <a:buFont typeface="Symbol"/>
                        <a:buChar char=""/>
                      </a:pPr>
                      <a:r>
                        <a:rPr lang="en-US" sz="900" b="1" dirty="0">
                          <a:effectLst/>
                        </a:rPr>
                        <a:t>Co-teaching</a:t>
                      </a:r>
                    </a:p>
                    <a:p>
                      <a:pPr marL="342900" marR="0" lvl="0" indent="-342900" algn="l">
                        <a:spcBef>
                          <a:spcPts val="0"/>
                        </a:spcBef>
                        <a:spcAft>
                          <a:spcPts val="0"/>
                        </a:spcAft>
                        <a:buFont typeface="Symbol"/>
                        <a:buChar char=""/>
                      </a:pPr>
                      <a:r>
                        <a:rPr lang="en-US" sz="900" b="1" dirty="0">
                          <a:effectLst/>
                        </a:rPr>
                        <a:t>What is a culturally responsive curriculum framework</a:t>
                      </a:r>
                    </a:p>
                    <a:p>
                      <a:pPr marL="342900" marR="0" lvl="0" indent="-342900" algn="l">
                        <a:spcBef>
                          <a:spcPts val="0"/>
                        </a:spcBef>
                        <a:spcAft>
                          <a:spcPts val="0"/>
                        </a:spcAft>
                        <a:buFont typeface="Symbol"/>
                        <a:buChar char=""/>
                      </a:pPr>
                      <a:r>
                        <a:rPr lang="en-US" sz="900" b="1" dirty="0">
                          <a:effectLst/>
                        </a:rPr>
                        <a:t>The field experience for this class would be a beginning teaching experience. A video could be made of them teaching and be placed in their data notebook . Anecdotal records</a:t>
                      </a:r>
                      <a:endParaRPr lang="en-US" sz="900" b="1" dirty="0">
                        <a:effectLst/>
                        <a:latin typeface="Calibri"/>
                        <a:ea typeface="Calibri"/>
                        <a:cs typeface="Times New Roman"/>
                      </a:endParaRPr>
                    </a:p>
                  </a:txBody>
                  <a:tcPr marL="59364" marR="59364" marT="0" marB="0"/>
                </a:tc>
                <a:tc>
                  <a:txBody>
                    <a:bodyPr/>
                    <a:lstStyle/>
                    <a:p>
                      <a:pPr marL="0" marR="0" algn="l">
                        <a:spcBef>
                          <a:spcPts val="0"/>
                        </a:spcBef>
                        <a:spcAft>
                          <a:spcPts val="0"/>
                        </a:spcAft>
                      </a:pPr>
                      <a:r>
                        <a:rPr lang="en-US" sz="900" b="1" dirty="0">
                          <a:effectLst/>
                        </a:rPr>
                        <a:t>Module 5: Inclusive Classrooms and Positive Learning Environments 7 weeks</a:t>
                      </a:r>
                    </a:p>
                    <a:p>
                      <a:pPr marL="228600" marR="0" indent="-228600" algn="l">
                        <a:spcBef>
                          <a:spcPts val="0"/>
                        </a:spcBef>
                        <a:spcAft>
                          <a:spcPts val="0"/>
                        </a:spcAft>
                      </a:pPr>
                      <a:r>
                        <a:rPr lang="en-US" sz="900" b="1" dirty="0">
                          <a:effectLst/>
                        </a:rPr>
                        <a:t> </a:t>
                      </a:r>
                    </a:p>
                    <a:p>
                      <a:pPr marL="342900" marR="0" lvl="0" indent="-342900" algn="l">
                        <a:spcBef>
                          <a:spcPts val="0"/>
                        </a:spcBef>
                        <a:spcAft>
                          <a:spcPts val="0"/>
                        </a:spcAft>
                        <a:buFont typeface="Symbol"/>
                        <a:buChar char=""/>
                      </a:pPr>
                      <a:r>
                        <a:rPr lang="en-US" sz="900" b="1" dirty="0">
                          <a:effectLst/>
                        </a:rPr>
                        <a:t>Introduce standards-based interdisciplinary units as a way to meet the needs of all learners and promote deeper understanding.</a:t>
                      </a:r>
                    </a:p>
                    <a:p>
                      <a:pPr marL="342900" marR="0" lvl="0" indent="-342900" algn="l">
                        <a:spcBef>
                          <a:spcPts val="0"/>
                        </a:spcBef>
                        <a:spcAft>
                          <a:spcPts val="0"/>
                        </a:spcAft>
                        <a:buFont typeface="Symbol"/>
                        <a:buChar char=""/>
                      </a:pPr>
                      <a:r>
                        <a:rPr lang="en-US" sz="900" b="1" dirty="0">
                          <a:effectLst/>
                        </a:rPr>
                        <a:t>Student engagement strategies</a:t>
                      </a:r>
                    </a:p>
                    <a:p>
                      <a:pPr marL="342900" marR="0" lvl="0" indent="-342900" algn="l">
                        <a:spcBef>
                          <a:spcPts val="0"/>
                        </a:spcBef>
                        <a:spcAft>
                          <a:spcPts val="0"/>
                        </a:spcAft>
                        <a:buFont typeface="Symbol"/>
                        <a:buChar char=""/>
                      </a:pPr>
                      <a:r>
                        <a:rPr lang="en-US" sz="900" b="1" dirty="0">
                          <a:effectLst/>
                        </a:rPr>
                        <a:t>Classroom management</a:t>
                      </a:r>
                    </a:p>
                    <a:p>
                      <a:pPr marL="342900" marR="0" lvl="0" indent="-342900" algn="l">
                        <a:spcBef>
                          <a:spcPts val="0"/>
                        </a:spcBef>
                        <a:spcAft>
                          <a:spcPts val="0"/>
                        </a:spcAft>
                        <a:buFont typeface="Symbol"/>
                        <a:buChar char=""/>
                      </a:pPr>
                      <a:r>
                        <a:rPr lang="en-US" sz="900" b="1" dirty="0">
                          <a:effectLst/>
                        </a:rPr>
                        <a:t>Management of time, space, transitions, for positive environments</a:t>
                      </a:r>
                    </a:p>
                    <a:p>
                      <a:pPr marL="342900" marR="0" lvl="0" indent="-342900" algn="l">
                        <a:spcBef>
                          <a:spcPts val="0"/>
                        </a:spcBef>
                        <a:spcAft>
                          <a:spcPts val="0"/>
                        </a:spcAft>
                        <a:buFont typeface="Symbol"/>
                        <a:buChar char=""/>
                      </a:pPr>
                      <a:r>
                        <a:rPr lang="en-US" sz="900" b="1" dirty="0">
                          <a:effectLst/>
                        </a:rPr>
                        <a:t>Opening day experiences</a:t>
                      </a:r>
                    </a:p>
                    <a:p>
                      <a:pPr marL="342900" marR="0" lvl="0" indent="-342900" algn="l">
                        <a:spcBef>
                          <a:spcPts val="0"/>
                        </a:spcBef>
                        <a:spcAft>
                          <a:spcPts val="0"/>
                        </a:spcAft>
                        <a:buFont typeface="Symbol"/>
                        <a:buChar char=""/>
                      </a:pPr>
                      <a:r>
                        <a:rPr lang="en-US" sz="900" b="1" dirty="0">
                          <a:effectLst/>
                        </a:rPr>
                        <a:t>Prevention:  Proactive not reactive</a:t>
                      </a:r>
                    </a:p>
                    <a:p>
                      <a:pPr marL="342900" marR="0" lvl="0" indent="-342900" algn="l">
                        <a:spcBef>
                          <a:spcPts val="0"/>
                        </a:spcBef>
                        <a:spcAft>
                          <a:spcPts val="0"/>
                        </a:spcAft>
                        <a:buFont typeface="Symbol"/>
                        <a:buChar char=""/>
                      </a:pPr>
                      <a:r>
                        <a:rPr lang="en-US" sz="900" b="1" dirty="0">
                          <a:effectLst/>
                        </a:rPr>
                        <a:t>Procedure/Procedure/Procedure</a:t>
                      </a:r>
                    </a:p>
                    <a:p>
                      <a:pPr marL="342900" marR="0" lvl="0" indent="-342900" algn="l">
                        <a:spcBef>
                          <a:spcPts val="0"/>
                        </a:spcBef>
                        <a:spcAft>
                          <a:spcPts val="0"/>
                        </a:spcAft>
                        <a:buFont typeface="Symbol"/>
                        <a:buChar char=""/>
                      </a:pPr>
                      <a:r>
                        <a:rPr lang="en-US" sz="900" b="1" dirty="0">
                          <a:effectLst/>
                        </a:rPr>
                        <a:t>Emotional Intelligence</a:t>
                      </a:r>
                    </a:p>
                    <a:p>
                      <a:pPr marL="342900" marR="0" lvl="0" indent="-342900" algn="l">
                        <a:spcBef>
                          <a:spcPts val="0"/>
                        </a:spcBef>
                        <a:spcAft>
                          <a:spcPts val="0"/>
                        </a:spcAft>
                        <a:buFont typeface="Symbol"/>
                        <a:buChar char=""/>
                      </a:pPr>
                      <a:r>
                        <a:rPr lang="en-US" sz="900" b="1" dirty="0">
                          <a:effectLst/>
                        </a:rPr>
                        <a:t>Definition of Inclusion (Strengths based vs deficit based)</a:t>
                      </a:r>
                    </a:p>
                    <a:p>
                      <a:pPr marL="342900" marR="0" lvl="0" indent="-342900" algn="l">
                        <a:spcBef>
                          <a:spcPts val="0"/>
                        </a:spcBef>
                        <a:spcAft>
                          <a:spcPts val="0"/>
                        </a:spcAft>
                        <a:buFont typeface="Symbol"/>
                        <a:buChar char=""/>
                      </a:pPr>
                      <a:r>
                        <a:rPr lang="en-US" sz="900" b="1" dirty="0">
                          <a:effectLst/>
                        </a:rPr>
                        <a:t>Mental health issues and the inclusive classroom</a:t>
                      </a:r>
                    </a:p>
                    <a:p>
                      <a:pPr marL="342900" marR="0" lvl="0" indent="-342900" algn="l">
                        <a:spcBef>
                          <a:spcPts val="0"/>
                        </a:spcBef>
                        <a:spcAft>
                          <a:spcPts val="0"/>
                        </a:spcAft>
                        <a:buFont typeface="Symbol"/>
                        <a:buChar char=""/>
                      </a:pPr>
                      <a:r>
                        <a:rPr lang="en-US" sz="900" b="1" dirty="0">
                          <a:effectLst/>
                        </a:rPr>
                        <a:t>The field experience in this class would be the observation of promising practices in diverse settings.</a:t>
                      </a:r>
                    </a:p>
                    <a:p>
                      <a:pPr marL="227330" marR="0" algn="l">
                        <a:spcBef>
                          <a:spcPts val="0"/>
                        </a:spcBef>
                        <a:spcAft>
                          <a:spcPts val="0"/>
                        </a:spcAft>
                      </a:pPr>
                      <a:r>
                        <a:rPr lang="en-US" sz="900" b="1" dirty="0">
                          <a:effectLst/>
                        </a:rPr>
                        <a:t> </a:t>
                      </a:r>
                    </a:p>
                    <a:p>
                      <a:pPr marL="0" marR="0" algn="l">
                        <a:spcBef>
                          <a:spcPts val="0"/>
                        </a:spcBef>
                        <a:spcAft>
                          <a:spcPts val="0"/>
                        </a:spcAft>
                      </a:pPr>
                      <a:r>
                        <a:rPr lang="en-US" sz="900" b="1" dirty="0">
                          <a:effectLst/>
                        </a:rPr>
                        <a:t> </a:t>
                      </a:r>
                      <a:endParaRPr lang="en-US" sz="900" b="1" dirty="0">
                        <a:effectLst/>
                        <a:latin typeface="Calibri"/>
                        <a:ea typeface="Calibri"/>
                        <a:cs typeface="Times New Roman"/>
                      </a:endParaRPr>
                    </a:p>
                  </a:txBody>
                  <a:tcPr marL="59364" marR="59364" marT="0" marB="0"/>
                </a:tc>
                <a:extLst>
                  <a:ext uri="{0D108BD9-81ED-4DB2-BD59-A6C34878D82A}">
                    <a16:rowId xmlns:a16="http://schemas.microsoft.com/office/drawing/2014/main" val="10002"/>
                  </a:ext>
                </a:extLst>
              </a:tr>
              <a:tr h="3016734">
                <a:tc>
                  <a:txBody>
                    <a:bodyPr/>
                    <a:lstStyle/>
                    <a:p>
                      <a:pPr marL="0" marR="0" algn="l">
                        <a:spcBef>
                          <a:spcPts val="0"/>
                        </a:spcBef>
                        <a:spcAft>
                          <a:spcPts val="0"/>
                        </a:spcAft>
                      </a:pPr>
                      <a:r>
                        <a:rPr lang="en-US" sz="900" b="1" dirty="0">
                          <a:effectLst/>
                        </a:rPr>
                        <a:t>Module 2: Developmental Foundations of Learning  7 weeks</a:t>
                      </a:r>
                    </a:p>
                    <a:p>
                      <a:pPr marL="0" marR="0" algn="l">
                        <a:spcBef>
                          <a:spcPts val="0"/>
                        </a:spcBef>
                        <a:spcAft>
                          <a:spcPts val="0"/>
                        </a:spcAft>
                      </a:pPr>
                      <a:endParaRPr lang="en-US" sz="900" b="1" dirty="0">
                        <a:effectLst/>
                      </a:endParaRPr>
                    </a:p>
                    <a:p>
                      <a:pPr marL="342900" marR="0" lvl="0" indent="-342900" algn="l">
                        <a:spcBef>
                          <a:spcPts val="0"/>
                        </a:spcBef>
                        <a:spcAft>
                          <a:spcPts val="0"/>
                        </a:spcAft>
                        <a:buFont typeface="Symbol"/>
                        <a:buChar char=""/>
                      </a:pPr>
                      <a:r>
                        <a:rPr lang="en-US" sz="900" b="1" dirty="0">
                          <a:effectLst/>
                        </a:rPr>
                        <a:t>Developmental and learning theories</a:t>
                      </a:r>
                    </a:p>
                    <a:p>
                      <a:pPr marL="342900" marR="0" lvl="0" indent="-342900" algn="l">
                        <a:spcBef>
                          <a:spcPts val="0"/>
                        </a:spcBef>
                        <a:spcAft>
                          <a:spcPts val="0"/>
                        </a:spcAft>
                        <a:buFont typeface="Symbol"/>
                        <a:buChar char=""/>
                      </a:pPr>
                      <a:r>
                        <a:rPr lang="en-US" sz="900" b="1" dirty="0">
                          <a:effectLst/>
                        </a:rPr>
                        <a:t>Using developmental theories and stages to plan instruction (developmentally appropriate practices)</a:t>
                      </a:r>
                    </a:p>
                    <a:p>
                      <a:pPr marL="342900" marR="0" lvl="0" indent="-342900" algn="l">
                        <a:spcBef>
                          <a:spcPts val="0"/>
                        </a:spcBef>
                        <a:spcAft>
                          <a:spcPts val="0"/>
                        </a:spcAft>
                        <a:buFont typeface="Symbol"/>
                        <a:buChar char=""/>
                      </a:pPr>
                      <a:r>
                        <a:rPr lang="en-US" sz="900" b="1" dirty="0">
                          <a:effectLst/>
                        </a:rPr>
                        <a:t>Goal setting</a:t>
                      </a:r>
                    </a:p>
                    <a:p>
                      <a:pPr marL="342900" marR="0" lvl="0" indent="-342900" algn="l">
                        <a:spcBef>
                          <a:spcPts val="0"/>
                        </a:spcBef>
                        <a:spcAft>
                          <a:spcPts val="0"/>
                        </a:spcAft>
                        <a:buFont typeface="Symbol"/>
                        <a:buChar char=""/>
                      </a:pPr>
                      <a:r>
                        <a:rPr lang="en-US" sz="900" b="1" dirty="0">
                          <a:effectLst/>
                        </a:rPr>
                        <a:t>Theories that support teaching for diversity</a:t>
                      </a:r>
                    </a:p>
                    <a:p>
                      <a:pPr marL="342900" marR="0" lvl="0" indent="-342900" algn="l">
                        <a:spcBef>
                          <a:spcPts val="0"/>
                        </a:spcBef>
                        <a:spcAft>
                          <a:spcPts val="0"/>
                        </a:spcAft>
                        <a:buFont typeface="Symbol"/>
                        <a:buChar char=""/>
                      </a:pPr>
                      <a:r>
                        <a:rPr lang="en-US" sz="900" b="1" dirty="0">
                          <a:effectLst/>
                        </a:rPr>
                        <a:t>Connecting instruction to family, prior experiences, culture and community</a:t>
                      </a:r>
                    </a:p>
                    <a:p>
                      <a:pPr marL="342900" marR="0" lvl="0" indent="-342900" algn="l">
                        <a:spcBef>
                          <a:spcPts val="0"/>
                        </a:spcBef>
                        <a:spcAft>
                          <a:spcPts val="0"/>
                        </a:spcAft>
                        <a:buFont typeface="Symbol"/>
                        <a:buChar char=""/>
                      </a:pPr>
                      <a:r>
                        <a:rPr lang="en-US" sz="900" b="1" dirty="0">
                          <a:effectLst/>
                        </a:rPr>
                        <a:t>This class will include a beginning field experience, “The Art of Noticing”</a:t>
                      </a:r>
                    </a:p>
                    <a:p>
                      <a:pPr marL="0" marR="0" algn="l">
                        <a:spcBef>
                          <a:spcPts val="0"/>
                        </a:spcBef>
                        <a:spcAft>
                          <a:spcPts val="0"/>
                        </a:spcAft>
                      </a:pPr>
                      <a:r>
                        <a:rPr lang="en-US" sz="900" b="1" dirty="0">
                          <a:effectLst/>
                        </a:rPr>
                        <a:t> </a:t>
                      </a:r>
                    </a:p>
                    <a:p>
                      <a:pPr marL="0" marR="0" algn="l">
                        <a:spcBef>
                          <a:spcPts val="0"/>
                        </a:spcBef>
                        <a:spcAft>
                          <a:spcPts val="0"/>
                        </a:spcAft>
                      </a:pPr>
                      <a:r>
                        <a:rPr lang="en-US" sz="900" b="1" dirty="0">
                          <a:effectLst/>
                        </a:rPr>
                        <a:t> </a:t>
                      </a:r>
                      <a:endParaRPr lang="en-US" sz="900" b="1" dirty="0">
                        <a:effectLst/>
                        <a:latin typeface="Calibri"/>
                        <a:ea typeface="Calibri"/>
                        <a:cs typeface="Times New Roman"/>
                      </a:endParaRPr>
                    </a:p>
                  </a:txBody>
                  <a:tcPr marL="59364" marR="59364" marT="0" marB="0"/>
                </a:tc>
                <a:tc>
                  <a:txBody>
                    <a:bodyPr/>
                    <a:lstStyle/>
                    <a:p>
                      <a:pPr marL="0" marR="0" algn="l">
                        <a:spcBef>
                          <a:spcPts val="0"/>
                        </a:spcBef>
                        <a:spcAft>
                          <a:spcPts val="0"/>
                        </a:spcAft>
                      </a:pPr>
                      <a:r>
                        <a:rPr lang="en-US" sz="900" b="1" dirty="0">
                          <a:effectLst/>
                        </a:rPr>
                        <a:t>Module 4: Principles of Assessment  </a:t>
                      </a:r>
                    </a:p>
                    <a:p>
                      <a:pPr marL="0" marR="0" algn="l">
                        <a:spcBef>
                          <a:spcPts val="0"/>
                        </a:spcBef>
                        <a:spcAft>
                          <a:spcPts val="0"/>
                        </a:spcAft>
                      </a:pPr>
                      <a:r>
                        <a:rPr lang="en-US" sz="900" b="1" dirty="0">
                          <a:effectLst/>
                        </a:rPr>
                        <a:t>7 weeks</a:t>
                      </a:r>
                    </a:p>
                    <a:p>
                      <a:pPr marL="342900" marR="0" lvl="0" indent="-342900" algn="l">
                        <a:spcBef>
                          <a:spcPts val="0"/>
                        </a:spcBef>
                        <a:spcAft>
                          <a:spcPts val="0"/>
                        </a:spcAft>
                        <a:buFont typeface="Symbol"/>
                        <a:buChar char=""/>
                      </a:pPr>
                      <a:r>
                        <a:rPr lang="en-US" sz="900" b="1" dirty="0">
                          <a:effectLst/>
                        </a:rPr>
                        <a:t>Formal and informal</a:t>
                      </a:r>
                    </a:p>
                    <a:p>
                      <a:pPr marL="342900" marR="0" lvl="0" indent="-342900" algn="l">
                        <a:spcBef>
                          <a:spcPts val="0"/>
                        </a:spcBef>
                        <a:spcAft>
                          <a:spcPts val="0"/>
                        </a:spcAft>
                        <a:buFont typeface="Symbol"/>
                        <a:buChar char=""/>
                      </a:pPr>
                      <a:r>
                        <a:rPr lang="en-US" sz="900" b="1" dirty="0">
                          <a:effectLst/>
                        </a:rPr>
                        <a:t>Cyclical relationship between assessment and instruction</a:t>
                      </a:r>
                    </a:p>
                    <a:p>
                      <a:pPr marL="342900" marR="0" lvl="0" indent="-342900" algn="l">
                        <a:spcBef>
                          <a:spcPts val="0"/>
                        </a:spcBef>
                        <a:spcAft>
                          <a:spcPts val="0"/>
                        </a:spcAft>
                        <a:buFont typeface="Symbol"/>
                        <a:buChar char=""/>
                      </a:pPr>
                      <a:r>
                        <a:rPr lang="en-US" sz="900" b="1" dirty="0">
                          <a:effectLst/>
                        </a:rPr>
                        <a:t>Self and peer assessment—students setting their own goals</a:t>
                      </a:r>
                    </a:p>
                    <a:p>
                      <a:pPr marL="342900" marR="0" lvl="0" indent="-342900" algn="l">
                        <a:spcBef>
                          <a:spcPts val="0"/>
                        </a:spcBef>
                        <a:spcAft>
                          <a:spcPts val="0"/>
                        </a:spcAft>
                        <a:buFont typeface="Symbol"/>
                        <a:buChar char=""/>
                      </a:pPr>
                      <a:r>
                        <a:rPr lang="en-US" sz="900" b="1" dirty="0">
                          <a:effectLst/>
                        </a:rPr>
                        <a:t>Collaborative data analysis at department/grade level/school level to improve curriculum and instruction</a:t>
                      </a:r>
                    </a:p>
                    <a:p>
                      <a:pPr marL="342900" marR="0" lvl="0" indent="-342900" algn="l">
                        <a:spcBef>
                          <a:spcPts val="0"/>
                        </a:spcBef>
                        <a:spcAft>
                          <a:spcPts val="0"/>
                        </a:spcAft>
                        <a:buFont typeface="Symbol"/>
                        <a:buChar char=""/>
                      </a:pPr>
                      <a:r>
                        <a:rPr lang="en-US" sz="900" b="1" dirty="0">
                          <a:effectLst/>
                        </a:rPr>
                        <a:t>Ethical and Legal implications </a:t>
                      </a:r>
                    </a:p>
                    <a:p>
                      <a:pPr marL="342900" marR="0" lvl="0" indent="-342900" algn="l">
                        <a:spcBef>
                          <a:spcPts val="0"/>
                        </a:spcBef>
                        <a:spcAft>
                          <a:spcPts val="0"/>
                        </a:spcAft>
                        <a:buFont typeface="Symbol"/>
                        <a:buChar char=""/>
                      </a:pPr>
                      <a:r>
                        <a:rPr lang="en-US" sz="900" b="1" dirty="0">
                          <a:effectLst/>
                        </a:rPr>
                        <a:t>Communication of student records</a:t>
                      </a:r>
                    </a:p>
                    <a:p>
                      <a:pPr marL="342900" marR="0" lvl="0" indent="-342900" algn="l">
                        <a:spcBef>
                          <a:spcPts val="0"/>
                        </a:spcBef>
                        <a:spcAft>
                          <a:spcPts val="0"/>
                        </a:spcAft>
                        <a:buFont typeface="Symbol"/>
                        <a:buChar char=""/>
                      </a:pPr>
                      <a:r>
                        <a:rPr lang="en-US" sz="900" b="1" dirty="0">
                          <a:effectLst/>
                        </a:rPr>
                        <a:t>Summative and formative assessment</a:t>
                      </a:r>
                    </a:p>
                    <a:p>
                      <a:pPr marL="342900" marR="0" lvl="0" indent="-342900" algn="l">
                        <a:spcBef>
                          <a:spcPts val="0"/>
                        </a:spcBef>
                        <a:spcAft>
                          <a:spcPts val="0"/>
                        </a:spcAft>
                        <a:buFont typeface="Symbol"/>
                        <a:buChar char=""/>
                      </a:pPr>
                      <a:r>
                        <a:rPr lang="en-US" sz="900" b="1" dirty="0">
                          <a:effectLst/>
                        </a:rPr>
                        <a:t>Universal Design</a:t>
                      </a:r>
                    </a:p>
                    <a:p>
                      <a:pPr marL="342900" marR="0" lvl="0" indent="-342900" algn="l">
                        <a:spcBef>
                          <a:spcPts val="0"/>
                        </a:spcBef>
                        <a:spcAft>
                          <a:spcPts val="0"/>
                        </a:spcAft>
                        <a:buFont typeface="Symbol"/>
                        <a:buChar char=""/>
                      </a:pPr>
                      <a:r>
                        <a:rPr lang="en-US" sz="900" b="1" dirty="0">
                          <a:effectLst/>
                        </a:rPr>
                        <a:t>Co-planning/co-teaching  (faculty modeling the co-teaching)</a:t>
                      </a:r>
                    </a:p>
                    <a:p>
                      <a:pPr marL="342900" marR="0" lvl="0" indent="-342900" algn="l">
                        <a:spcBef>
                          <a:spcPts val="0"/>
                        </a:spcBef>
                        <a:spcAft>
                          <a:spcPts val="0"/>
                        </a:spcAft>
                        <a:buFont typeface="Symbol"/>
                        <a:buChar char=""/>
                      </a:pPr>
                      <a:r>
                        <a:rPr lang="en-US" sz="900" b="1" dirty="0">
                          <a:effectLst/>
                        </a:rPr>
                        <a:t>Goal setting for teachers as learners and for learners</a:t>
                      </a:r>
                    </a:p>
                    <a:p>
                      <a:pPr marL="342900" marR="0" lvl="0" indent="-342900" algn="l">
                        <a:spcBef>
                          <a:spcPts val="0"/>
                        </a:spcBef>
                        <a:spcAft>
                          <a:spcPts val="0"/>
                        </a:spcAft>
                        <a:buFont typeface="Symbol"/>
                        <a:buChar char=""/>
                      </a:pPr>
                      <a:r>
                        <a:rPr lang="en-US" sz="900" b="1" dirty="0">
                          <a:effectLst/>
                        </a:rPr>
                        <a:t>The field experience for this class could be the analysis of anecdotal records collected in preceding class.</a:t>
                      </a:r>
                      <a:endParaRPr lang="en-US" sz="900" b="1" dirty="0">
                        <a:effectLst/>
                        <a:latin typeface="Calibri"/>
                        <a:ea typeface="Calibri"/>
                        <a:cs typeface="Times New Roman"/>
                      </a:endParaRPr>
                    </a:p>
                  </a:txBody>
                  <a:tcPr marL="59364" marR="59364" marT="0" marB="0"/>
                </a:tc>
                <a:tc>
                  <a:txBody>
                    <a:bodyPr/>
                    <a:lstStyle/>
                    <a:p>
                      <a:pPr marL="0" marR="0" algn="l">
                        <a:spcBef>
                          <a:spcPts val="0"/>
                        </a:spcBef>
                        <a:spcAft>
                          <a:spcPts val="0"/>
                        </a:spcAft>
                      </a:pPr>
                      <a:r>
                        <a:rPr lang="en-US" sz="900" b="1" dirty="0">
                          <a:effectLst/>
                        </a:rPr>
                        <a:t>Module 6: Teaching As Communication</a:t>
                      </a:r>
                    </a:p>
                    <a:p>
                      <a:pPr marL="0" marR="0" algn="l">
                        <a:spcBef>
                          <a:spcPts val="0"/>
                        </a:spcBef>
                        <a:spcAft>
                          <a:spcPts val="0"/>
                        </a:spcAft>
                      </a:pPr>
                      <a:r>
                        <a:rPr lang="en-US" sz="900" b="1" dirty="0">
                          <a:effectLst/>
                        </a:rPr>
                        <a:t>7 weeks</a:t>
                      </a:r>
                    </a:p>
                    <a:p>
                      <a:pPr marL="342900" marR="0" lvl="0" indent="-342900" algn="l">
                        <a:spcBef>
                          <a:spcPts val="0"/>
                        </a:spcBef>
                        <a:spcAft>
                          <a:spcPts val="0"/>
                        </a:spcAft>
                        <a:buFont typeface="Symbol"/>
                        <a:buChar char=""/>
                      </a:pPr>
                      <a:r>
                        <a:rPr lang="en-US" sz="900" b="1" dirty="0">
                          <a:effectLst/>
                        </a:rPr>
                        <a:t>Oral Communication (Partner with Gen. Ed. course)</a:t>
                      </a:r>
                    </a:p>
                    <a:p>
                      <a:pPr marL="342900" marR="0" lvl="0" indent="-342900" algn="l">
                        <a:spcBef>
                          <a:spcPts val="0"/>
                        </a:spcBef>
                        <a:spcAft>
                          <a:spcPts val="0"/>
                        </a:spcAft>
                        <a:buFont typeface="Symbol"/>
                        <a:buChar char=""/>
                      </a:pPr>
                      <a:r>
                        <a:rPr lang="en-US" sz="900" b="1" dirty="0">
                          <a:effectLst/>
                        </a:rPr>
                        <a:t>Verbal and Non-verbal communication</a:t>
                      </a:r>
                    </a:p>
                    <a:p>
                      <a:pPr marL="342900" marR="0" lvl="0" indent="-342900" algn="l">
                        <a:spcBef>
                          <a:spcPts val="0"/>
                        </a:spcBef>
                        <a:spcAft>
                          <a:spcPts val="0"/>
                        </a:spcAft>
                        <a:buFont typeface="Symbol"/>
                        <a:buChar char=""/>
                      </a:pPr>
                      <a:r>
                        <a:rPr lang="en-US" sz="900" b="1" dirty="0">
                          <a:effectLst/>
                        </a:rPr>
                        <a:t>Social-cultural differences in communication styles</a:t>
                      </a:r>
                    </a:p>
                    <a:p>
                      <a:pPr marL="342900" marR="0" lvl="0" indent="-342900" algn="l">
                        <a:spcBef>
                          <a:spcPts val="0"/>
                        </a:spcBef>
                        <a:spcAft>
                          <a:spcPts val="0"/>
                        </a:spcAft>
                        <a:buFont typeface="Symbol"/>
                        <a:buChar char=""/>
                      </a:pPr>
                      <a:r>
                        <a:rPr lang="en-US" sz="900" b="1" dirty="0">
                          <a:effectLst/>
                        </a:rPr>
                        <a:t>How to facilitate communication, learner expression</a:t>
                      </a:r>
                    </a:p>
                    <a:p>
                      <a:pPr marL="342900" marR="0" lvl="0" indent="-342900" algn="l">
                        <a:spcBef>
                          <a:spcPts val="0"/>
                        </a:spcBef>
                        <a:spcAft>
                          <a:spcPts val="0"/>
                        </a:spcAft>
                        <a:buFont typeface="Symbol"/>
                        <a:buChar char=""/>
                      </a:pPr>
                      <a:r>
                        <a:rPr lang="en-US" sz="900" b="1" dirty="0">
                          <a:effectLst/>
                        </a:rPr>
                        <a:t>Appropriate selection of media tools to enhance teaching and learning</a:t>
                      </a:r>
                    </a:p>
                    <a:p>
                      <a:pPr marL="342900" marR="0" lvl="0" indent="-342900" algn="l">
                        <a:spcBef>
                          <a:spcPts val="0"/>
                        </a:spcBef>
                        <a:spcAft>
                          <a:spcPts val="0"/>
                        </a:spcAft>
                        <a:buFont typeface="Symbol"/>
                        <a:buChar char=""/>
                      </a:pPr>
                      <a:r>
                        <a:rPr lang="en-US" sz="900" b="1" dirty="0">
                          <a:effectLst/>
                        </a:rPr>
                        <a:t>How to Listen</a:t>
                      </a:r>
                    </a:p>
                    <a:p>
                      <a:pPr marL="342900" marR="0" lvl="0" indent="-342900" algn="l">
                        <a:spcBef>
                          <a:spcPts val="0"/>
                        </a:spcBef>
                        <a:spcAft>
                          <a:spcPts val="0"/>
                        </a:spcAft>
                        <a:buFont typeface="Symbol"/>
                        <a:buChar char=""/>
                      </a:pPr>
                      <a:r>
                        <a:rPr lang="en-US" sz="900" b="1" dirty="0">
                          <a:effectLst/>
                        </a:rPr>
                        <a:t>Teacher Website/Blogs</a:t>
                      </a:r>
                    </a:p>
                    <a:p>
                      <a:pPr marL="342900" marR="0" lvl="0" indent="-342900" algn="l">
                        <a:spcBef>
                          <a:spcPts val="0"/>
                        </a:spcBef>
                        <a:spcAft>
                          <a:spcPts val="0"/>
                        </a:spcAft>
                        <a:buFont typeface="Symbol"/>
                        <a:buChar char=""/>
                      </a:pPr>
                      <a:r>
                        <a:rPr lang="en-US" sz="900" b="1" dirty="0">
                          <a:effectLst/>
                        </a:rPr>
                        <a:t>Adjusting communication style to the listener</a:t>
                      </a:r>
                    </a:p>
                    <a:p>
                      <a:pPr marL="342900" marR="0" lvl="0" indent="-342900" algn="l">
                        <a:spcBef>
                          <a:spcPts val="0"/>
                        </a:spcBef>
                        <a:spcAft>
                          <a:spcPts val="0"/>
                        </a:spcAft>
                        <a:buFont typeface="Symbol"/>
                        <a:buChar char=""/>
                      </a:pPr>
                      <a:r>
                        <a:rPr lang="en-US" sz="900" b="1" dirty="0">
                          <a:effectLst/>
                        </a:rPr>
                        <a:t>Partner with international student/school experiences/communication/learning styles</a:t>
                      </a:r>
                    </a:p>
                    <a:p>
                      <a:pPr marL="342900" marR="0" lvl="0" indent="-342900" algn="l">
                        <a:spcBef>
                          <a:spcPts val="0"/>
                        </a:spcBef>
                        <a:spcAft>
                          <a:spcPts val="0"/>
                        </a:spcAft>
                        <a:buFont typeface="Symbol"/>
                        <a:buChar char=""/>
                      </a:pPr>
                      <a:r>
                        <a:rPr lang="en-US" sz="900" b="1" dirty="0">
                          <a:effectLst/>
                        </a:rPr>
                        <a:t>Written communication</a:t>
                      </a:r>
                    </a:p>
                    <a:p>
                      <a:pPr marL="342900" marR="0" lvl="0" indent="-342900" algn="l">
                        <a:spcBef>
                          <a:spcPts val="0"/>
                        </a:spcBef>
                        <a:spcAft>
                          <a:spcPts val="0"/>
                        </a:spcAft>
                        <a:buFont typeface="Symbol"/>
                        <a:buChar char=""/>
                      </a:pPr>
                      <a:r>
                        <a:rPr lang="en-US" sz="900" b="1" dirty="0">
                          <a:effectLst/>
                        </a:rPr>
                        <a:t>Professional communication</a:t>
                      </a:r>
                    </a:p>
                    <a:p>
                      <a:pPr marL="342900" marR="0" lvl="0" indent="-342900" algn="l">
                        <a:spcBef>
                          <a:spcPts val="0"/>
                        </a:spcBef>
                        <a:spcAft>
                          <a:spcPts val="0"/>
                        </a:spcAft>
                        <a:buFont typeface="Symbol"/>
                        <a:buChar char=""/>
                      </a:pPr>
                      <a:r>
                        <a:rPr lang="en-US" sz="900" b="1" dirty="0">
                          <a:effectLst/>
                        </a:rPr>
                        <a:t>Collaboration</a:t>
                      </a:r>
                    </a:p>
                    <a:p>
                      <a:pPr marL="342900" marR="0" lvl="0" indent="-342900" algn="l">
                        <a:spcBef>
                          <a:spcPts val="0"/>
                        </a:spcBef>
                        <a:spcAft>
                          <a:spcPts val="0"/>
                        </a:spcAft>
                        <a:buFont typeface="Symbol"/>
                        <a:buChar char=""/>
                      </a:pPr>
                      <a:r>
                        <a:rPr lang="en-US" sz="900" b="1" dirty="0">
                          <a:effectLst/>
                        </a:rPr>
                        <a:t>Culturally responsive forms of communication</a:t>
                      </a:r>
                    </a:p>
                    <a:p>
                      <a:pPr marL="342900" marR="0" lvl="0" indent="-342900" algn="l">
                        <a:spcBef>
                          <a:spcPts val="0"/>
                        </a:spcBef>
                        <a:spcAft>
                          <a:spcPts val="0"/>
                        </a:spcAft>
                        <a:buFont typeface="Symbol"/>
                        <a:buChar char=""/>
                      </a:pPr>
                      <a:r>
                        <a:rPr lang="en-US" sz="900" b="1" dirty="0">
                          <a:effectLst/>
                        </a:rPr>
                        <a:t>Field Experience</a:t>
                      </a:r>
                    </a:p>
                    <a:p>
                      <a:pPr marL="0" marR="0" algn="l">
                        <a:spcBef>
                          <a:spcPts val="0"/>
                        </a:spcBef>
                        <a:spcAft>
                          <a:spcPts val="0"/>
                        </a:spcAft>
                      </a:pPr>
                      <a:r>
                        <a:rPr lang="en-US" sz="900" b="1" dirty="0">
                          <a:effectLst/>
                        </a:rPr>
                        <a:t> </a:t>
                      </a:r>
                      <a:endParaRPr lang="en-US" sz="900" b="1" dirty="0">
                        <a:effectLst/>
                        <a:latin typeface="Calibri"/>
                        <a:ea typeface="Calibri"/>
                        <a:cs typeface="Times New Roman"/>
                      </a:endParaRPr>
                    </a:p>
                  </a:txBody>
                  <a:tcPr marL="59364" marR="5936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500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83236" y="-289315"/>
          <a:ext cx="9083579" cy="7022010"/>
        </p:xfrm>
        <a:graphic>
          <a:graphicData uri="http://schemas.openxmlformats.org/drawingml/2006/table">
            <a:tbl>
              <a:tblPr firstRow="1" firstCol="1" bandRow="1">
                <a:tableStyleId>{0660B408-B3CF-4A94-85FC-2B1E0A45F4A2}</a:tableStyleId>
              </a:tblPr>
              <a:tblGrid>
                <a:gridCol w="3189653">
                  <a:extLst>
                    <a:ext uri="{9D8B030D-6E8A-4147-A177-3AD203B41FA5}">
                      <a16:colId xmlns:a16="http://schemas.microsoft.com/office/drawing/2014/main" val="20000"/>
                    </a:ext>
                  </a:extLst>
                </a:gridCol>
                <a:gridCol w="3125777">
                  <a:extLst>
                    <a:ext uri="{9D8B030D-6E8A-4147-A177-3AD203B41FA5}">
                      <a16:colId xmlns:a16="http://schemas.microsoft.com/office/drawing/2014/main" val="20001"/>
                    </a:ext>
                  </a:extLst>
                </a:gridCol>
                <a:gridCol w="2768149">
                  <a:extLst>
                    <a:ext uri="{9D8B030D-6E8A-4147-A177-3AD203B41FA5}">
                      <a16:colId xmlns:a16="http://schemas.microsoft.com/office/drawing/2014/main" val="20002"/>
                    </a:ext>
                  </a:extLst>
                </a:gridCol>
              </a:tblGrid>
              <a:tr h="213304">
                <a:tc gridSpan="3">
                  <a:txBody>
                    <a:bodyPr/>
                    <a:lstStyle/>
                    <a:p>
                      <a:pPr marL="0" marR="0" algn="ctr">
                        <a:spcBef>
                          <a:spcPts val="0"/>
                        </a:spcBef>
                        <a:spcAft>
                          <a:spcPts val="0"/>
                        </a:spcAft>
                      </a:pPr>
                      <a:r>
                        <a:rPr lang="en-US" sz="1400" dirty="0">
                          <a:effectLst/>
                        </a:rPr>
                        <a:t>PHASE II:  </a:t>
                      </a:r>
                      <a:endParaRPr lang="en-US" sz="1400" dirty="0">
                        <a:effectLst/>
                        <a:latin typeface="Calibri"/>
                        <a:ea typeface="Calibri"/>
                        <a:cs typeface="Times New Roman"/>
                      </a:endParaRPr>
                    </a:p>
                  </a:txBody>
                  <a:tcPr marL="49301" marR="4930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3304">
                <a:tc gridSpan="3">
                  <a:txBody>
                    <a:bodyPr/>
                    <a:lstStyle/>
                    <a:p>
                      <a:pPr marL="0" marR="0" algn="ctr">
                        <a:spcBef>
                          <a:spcPts val="0"/>
                        </a:spcBef>
                        <a:spcAft>
                          <a:spcPts val="0"/>
                        </a:spcAft>
                      </a:pPr>
                      <a:r>
                        <a:rPr lang="en-US" sz="1400" dirty="0">
                          <a:effectLst/>
                        </a:rPr>
                        <a:t>Elementary Certification Track</a:t>
                      </a:r>
                      <a:endParaRPr lang="en-US" sz="1400" dirty="0">
                        <a:effectLst/>
                        <a:latin typeface="Calibri"/>
                        <a:ea typeface="Calibri"/>
                        <a:cs typeface="Times New Roman"/>
                      </a:endParaRPr>
                    </a:p>
                  </a:txBody>
                  <a:tcPr marL="49301" marR="4930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3304">
                <a:tc>
                  <a:txBody>
                    <a:bodyPr/>
                    <a:lstStyle/>
                    <a:p>
                      <a:pPr marL="0" marR="0" algn="ctr">
                        <a:spcBef>
                          <a:spcPts val="0"/>
                        </a:spcBef>
                        <a:spcAft>
                          <a:spcPts val="0"/>
                        </a:spcAft>
                      </a:pPr>
                      <a:r>
                        <a:rPr lang="en-US" sz="1400" b="1" dirty="0">
                          <a:effectLst/>
                        </a:rPr>
                        <a:t>Semester 4</a:t>
                      </a:r>
                      <a:endParaRPr lang="en-US" sz="1400" b="1" dirty="0">
                        <a:effectLst/>
                        <a:latin typeface="Calibri"/>
                        <a:ea typeface="Calibri"/>
                        <a:cs typeface="Times New Roman"/>
                      </a:endParaRPr>
                    </a:p>
                  </a:txBody>
                  <a:tcPr marL="49301" marR="49301" marT="0" marB="0" anchor="ctr"/>
                </a:tc>
                <a:tc>
                  <a:txBody>
                    <a:bodyPr/>
                    <a:lstStyle/>
                    <a:p>
                      <a:pPr marL="0" marR="0" algn="ctr">
                        <a:spcBef>
                          <a:spcPts val="0"/>
                        </a:spcBef>
                        <a:spcAft>
                          <a:spcPts val="0"/>
                        </a:spcAft>
                      </a:pPr>
                      <a:r>
                        <a:rPr lang="en-US" sz="1400" b="1" dirty="0">
                          <a:effectLst/>
                        </a:rPr>
                        <a:t>Semester 5</a:t>
                      </a:r>
                      <a:endParaRPr lang="en-US" sz="1400" b="1" dirty="0">
                        <a:effectLst/>
                        <a:latin typeface="Calibri"/>
                        <a:ea typeface="Calibri"/>
                        <a:cs typeface="Times New Roman"/>
                      </a:endParaRPr>
                    </a:p>
                  </a:txBody>
                  <a:tcPr marL="49301" marR="49301" marT="0" marB="0" anchor="ctr"/>
                </a:tc>
                <a:tc>
                  <a:txBody>
                    <a:bodyPr/>
                    <a:lstStyle/>
                    <a:p>
                      <a:pPr marL="0" marR="0" algn="ctr">
                        <a:spcBef>
                          <a:spcPts val="0"/>
                        </a:spcBef>
                        <a:spcAft>
                          <a:spcPts val="0"/>
                        </a:spcAft>
                      </a:pPr>
                      <a:r>
                        <a:rPr lang="en-US" sz="1400" b="1" dirty="0">
                          <a:effectLst/>
                        </a:rPr>
                        <a:t>Semester 6</a:t>
                      </a:r>
                      <a:endParaRPr lang="en-US" sz="1400" b="1" dirty="0">
                        <a:effectLst/>
                        <a:latin typeface="Calibri"/>
                        <a:ea typeface="Calibri"/>
                        <a:cs typeface="Times New Roman"/>
                      </a:endParaRPr>
                    </a:p>
                  </a:txBody>
                  <a:tcPr marL="49301" marR="49301" marT="0" marB="0" anchor="ctr"/>
                </a:tc>
                <a:extLst>
                  <a:ext uri="{0D108BD9-81ED-4DB2-BD59-A6C34878D82A}">
                    <a16:rowId xmlns:a16="http://schemas.microsoft.com/office/drawing/2014/main" val="10002"/>
                  </a:ext>
                </a:extLst>
              </a:tr>
              <a:tr h="213304">
                <a:tc>
                  <a:txBody>
                    <a:bodyPr/>
                    <a:lstStyle/>
                    <a:p>
                      <a:pPr marL="0" marR="0" algn="ctr">
                        <a:spcBef>
                          <a:spcPts val="0"/>
                        </a:spcBef>
                        <a:spcAft>
                          <a:spcPts val="0"/>
                        </a:spcAft>
                      </a:pPr>
                      <a:r>
                        <a:rPr lang="en-US" sz="1400" b="1">
                          <a:effectLst/>
                        </a:rPr>
                        <a:t>Content</a:t>
                      </a:r>
                      <a:endParaRPr lang="en-US" sz="1400" b="1">
                        <a:effectLst/>
                        <a:latin typeface="Calibri"/>
                        <a:ea typeface="Calibri"/>
                        <a:cs typeface="Times New Roman"/>
                      </a:endParaRPr>
                    </a:p>
                  </a:txBody>
                  <a:tcPr marL="49301" marR="49301" marT="0" marB="0" anchor="ctr"/>
                </a:tc>
                <a:tc>
                  <a:txBody>
                    <a:bodyPr/>
                    <a:lstStyle/>
                    <a:p>
                      <a:pPr marL="0" marR="0" algn="ctr">
                        <a:spcBef>
                          <a:spcPts val="0"/>
                        </a:spcBef>
                        <a:spcAft>
                          <a:spcPts val="0"/>
                        </a:spcAft>
                      </a:pPr>
                      <a:r>
                        <a:rPr lang="en-US" sz="1400" b="1" dirty="0">
                          <a:effectLst/>
                        </a:rPr>
                        <a:t>Content</a:t>
                      </a:r>
                      <a:endParaRPr lang="en-US" sz="1400" b="1" dirty="0">
                        <a:effectLst/>
                        <a:latin typeface="Calibri"/>
                        <a:ea typeface="Calibri"/>
                        <a:cs typeface="Times New Roman"/>
                      </a:endParaRPr>
                    </a:p>
                  </a:txBody>
                  <a:tcPr marL="49301" marR="49301" marT="0" marB="0" anchor="ctr"/>
                </a:tc>
                <a:tc>
                  <a:txBody>
                    <a:bodyPr/>
                    <a:lstStyle/>
                    <a:p>
                      <a:pPr marL="0" marR="0" algn="ctr">
                        <a:spcBef>
                          <a:spcPts val="0"/>
                        </a:spcBef>
                        <a:spcAft>
                          <a:spcPts val="0"/>
                        </a:spcAft>
                      </a:pPr>
                      <a:r>
                        <a:rPr lang="en-US" sz="1400" b="1" dirty="0">
                          <a:effectLst/>
                        </a:rPr>
                        <a:t>Content</a:t>
                      </a:r>
                      <a:endParaRPr lang="en-US" sz="1400" b="1" dirty="0">
                        <a:effectLst/>
                        <a:latin typeface="Calibri"/>
                        <a:ea typeface="Calibri"/>
                        <a:cs typeface="Times New Roman"/>
                      </a:endParaRPr>
                    </a:p>
                  </a:txBody>
                  <a:tcPr marL="49301" marR="49301" marT="0" marB="0" anchor="ctr"/>
                </a:tc>
                <a:extLst>
                  <a:ext uri="{0D108BD9-81ED-4DB2-BD59-A6C34878D82A}">
                    <a16:rowId xmlns:a16="http://schemas.microsoft.com/office/drawing/2014/main" val="10003"/>
                  </a:ext>
                </a:extLst>
              </a:tr>
              <a:tr h="1066522">
                <a:tc>
                  <a:txBody>
                    <a:bodyPr/>
                    <a:lstStyle/>
                    <a:p>
                      <a:pPr marL="0" marR="0" algn="l">
                        <a:spcBef>
                          <a:spcPts val="0"/>
                        </a:spcBef>
                        <a:spcAft>
                          <a:spcPts val="0"/>
                        </a:spcAft>
                      </a:pPr>
                      <a:r>
                        <a:rPr lang="en-US" sz="1400" dirty="0">
                          <a:effectLst/>
                        </a:rPr>
                        <a:t>Module 1: </a:t>
                      </a:r>
                      <a:r>
                        <a:rPr lang="en-US" sz="1400" u="sng" dirty="0">
                          <a:effectLst/>
                        </a:rPr>
                        <a:t>Designing Integrated Curriculum </a:t>
                      </a:r>
                      <a:r>
                        <a:rPr lang="en-US" sz="1400" dirty="0">
                          <a:effectLst/>
                        </a:rPr>
                        <a:t>(Part I)  </a:t>
                      </a:r>
                    </a:p>
                    <a:p>
                      <a:pPr marL="0" marR="0" algn="l">
                        <a:spcBef>
                          <a:spcPts val="0"/>
                        </a:spcBef>
                        <a:spcAft>
                          <a:spcPts val="0"/>
                        </a:spcAft>
                      </a:pPr>
                      <a:r>
                        <a:rPr lang="en-US" sz="1400" b="0" dirty="0">
                          <a:effectLst/>
                        </a:rPr>
                        <a:t>2</a:t>
                      </a:r>
                      <a:r>
                        <a:rPr lang="en-US" sz="1400" b="0" baseline="0" dirty="0">
                          <a:effectLst/>
                        </a:rPr>
                        <a:t> weeks</a:t>
                      </a:r>
                      <a:endParaRPr lang="en-US" sz="1400" b="0" dirty="0">
                        <a:effectLst/>
                      </a:endParaRPr>
                    </a:p>
                    <a:p>
                      <a:pPr marL="0" marR="0" algn="l">
                        <a:spcBef>
                          <a:spcPts val="0"/>
                        </a:spcBef>
                        <a:spcAft>
                          <a:spcPts val="0"/>
                        </a:spcAft>
                      </a:pPr>
                      <a:r>
                        <a:rPr lang="en-US" sz="1400" dirty="0">
                          <a:effectLst/>
                        </a:rPr>
                        <a:t> </a:t>
                      </a:r>
                      <a:endParaRPr lang="en-US" sz="1000" dirty="0">
                        <a:effectLst/>
                      </a:endParaRPr>
                    </a:p>
                  </a:txBody>
                  <a:tcPr marL="49301" marR="49301" marT="0" marB="0"/>
                </a:tc>
                <a:tc>
                  <a:txBody>
                    <a:bodyPr/>
                    <a:lstStyle/>
                    <a:p>
                      <a:pPr marL="0" marR="0" algn="l">
                        <a:spcBef>
                          <a:spcPts val="0"/>
                        </a:spcBef>
                        <a:spcAft>
                          <a:spcPts val="0"/>
                        </a:spcAft>
                      </a:pPr>
                      <a:r>
                        <a:rPr lang="en-US" sz="1400" b="1" u="sng" dirty="0">
                          <a:effectLst/>
                        </a:rPr>
                        <a:t>Module 5 :Designing Integrated Curriculum</a:t>
                      </a:r>
                      <a:r>
                        <a:rPr lang="en-US" sz="1400" b="1" dirty="0">
                          <a:effectLst/>
                        </a:rPr>
                        <a:t> (Part II)   </a:t>
                      </a:r>
                    </a:p>
                    <a:p>
                      <a:pPr marL="0" marR="0" algn="l">
                        <a:spcBef>
                          <a:spcPts val="0"/>
                        </a:spcBef>
                        <a:spcAft>
                          <a:spcPts val="0"/>
                        </a:spcAft>
                      </a:pPr>
                      <a:r>
                        <a:rPr lang="en-US" sz="1400" dirty="0">
                          <a:effectLst/>
                        </a:rPr>
                        <a:t>2 weeks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effectLst/>
                        </a:rPr>
                        <a:t> </a:t>
                      </a:r>
                    </a:p>
                  </a:txBody>
                  <a:tcPr marL="49301" marR="49301" marT="0" marB="0"/>
                </a:tc>
                <a:tc>
                  <a:txBody>
                    <a:bodyPr/>
                    <a:lstStyle/>
                    <a:p>
                      <a:pPr marL="0" marR="0" algn="l" defTabSz="457200" rtl="0" eaLnBrk="1" latinLnBrk="0" hangingPunct="1">
                        <a:spcBef>
                          <a:spcPts val="0"/>
                        </a:spcBef>
                        <a:spcAft>
                          <a:spcPts val="0"/>
                        </a:spcAft>
                      </a:pPr>
                      <a:r>
                        <a:rPr lang="en-US" sz="1400" b="1" kern="1200" dirty="0">
                          <a:effectLst/>
                        </a:rPr>
                        <a:t>Module 9: </a:t>
                      </a:r>
                      <a:r>
                        <a:rPr lang="en-US" sz="1400" b="1" u="sng" kern="1200" dirty="0">
                          <a:effectLst/>
                        </a:rPr>
                        <a:t>Designing intervention/ assessment/</a:t>
                      </a:r>
                      <a:r>
                        <a:rPr lang="en-US" sz="1400" b="1" u="sng" kern="1200" dirty="0" err="1">
                          <a:effectLst/>
                        </a:rPr>
                        <a:t>RtI</a:t>
                      </a:r>
                      <a:r>
                        <a:rPr lang="en-US" sz="1400" b="1" u="sng" kern="1200" dirty="0">
                          <a:effectLst/>
                        </a:rPr>
                        <a:t>/Universal Design including ELL strategies  </a:t>
                      </a:r>
                      <a:r>
                        <a:rPr lang="en-US" sz="1400" b="1" kern="1200" dirty="0">
                          <a:effectLst/>
                        </a:rPr>
                        <a:t> </a:t>
                      </a:r>
                    </a:p>
                    <a:p>
                      <a:pPr marL="0" marR="0" algn="l" defTabSz="457200" rtl="0" eaLnBrk="1" latinLnBrk="0" hangingPunct="1">
                        <a:spcBef>
                          <a:spcPts val="0"/>
                        </a:spcBef>
                        <a:spcAft>
                          <a:spcPts val="0"/>
                        </a:spcAft>
                      </a:pPr>
                      <a:r>
                        <a:rPr lang="en-US" sz="1400" kern="1200" dirty="0">
                          <a:effectLst/>
                        </a:rPr>
                        <a:t>2 weeks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effectLst/>
                      </a:endParaRPr>
                    </a:p>
                  </a:txBody>
                  <a:tcPr marL="49301" marR="49301" marT="0" marB="0"/>
                </a:tc>
                <a:extLst>
                  <a:ext uri="{0D108BD9-81ED-4DB2-BD59-A6C34878D82A}">
                    <a16:rowId xmlns:a16="http://schemas.microsoft.com/office/drawing/2014/main" val="10004"/>
                  </a:ext>
                </a:extLst>
              </a:tr>
              <a:tr h="1279827">
                <a:tc>
                  <a:txBody>
                    <a:bodyPr/>
                    <a:lstStyle/>
                    <a:p>
                      <a:pPr marL="0" marR="0" algn="l" defTabSz="457200" rtl="0" eaLnBrk="1" latinLnBrk="0" hangingPunct="1">
                        <a:spcBef>
                          <a:spcPts val="0"/>
                        </a:spcBef>
                        <a:spcAft>
                          <a:spcPts val="0"/>
                        </a:spcAft>
                      </a:pPr>
                      <a:r>
                        <a:rPr lang="en-US" sz="1400" kern="1200" dirty="0">
                          <a:effectLst/>
                        </a:rPr>
                        <a:t>Module 2</a:t>
                      </a:r>
                      <a:r>
                        <a:rPr lang="en-US" sz="1400" u="sng" kern="1200" dirty="0">
                          <a:effectLst/>
                        </a:rPr>
                        <a:t>:  Literacy in the Elementary School </a:t>
                      </a:r>
                    </a:p>
                    <a:p>
                      <a:pPr marL="0" marR="0" algn="l" defTabSz="457200" rtl="0" eaLnBrk="1" latinLnBrk="0" hangingPunct="1">
                        <a:spcBef>
                          <a:spcPts val="0"/>
                        </a:spcBef>
                        <a:spcAft>
                          <a:spcPts val="0"/>
                        </a:spcAft>
                      </a:pPr>
                      <a:r>
                        <a:rPr lang="en-US" sz="1400" b="0" kern="1200" dirty="0">
                          <a:effectLst/>
                        </a:rPr>
                        <a:t>including ideas for art, music and PE integration  </a:t>
                      </a:r>
                    </a:p>
                    <a:p>
                      <a:pPr marL="0" marR="0" algn="l" defTabSz="457200" rtl="0" eaLnBrk="1" latinLnBrk="0" hangingPunct="1">
                        <a:spcBef>
                          <a:spcPts val="0"/>
                        </a:spcBef>
                        <a:spcAft>
                          <a:spcPts val="0"/>
                        </a:spcAft>
                      </a:pPr>
                      <a:r>
                        <a:rPr lang="en-US" sz="1400" b="0" kern="1200" dirty="0">
                          <a:effectLst/>
                        </a:rPr>
                        <a:t>(7 weeks: co- taught)</a:t>
                      </a:r>
                    </a:p>
                    <a:p>
                      <a:pPr marL="0" marR="0" algn="l" defTabSz="457200" rtl="0" eaLnBrk="1" latinLnBrk="0" hangingPunct="1">
                        <a:spcBef>
                          <a:spcPts val="0"/>
                        </a:spcBef>
                        <a:spcAft>
                          <a:spcPts val="0"/>
                        </a:spcAft>
                      </a:pPr>
                      <a:r>
                        <a:rPr lang="en-US" sz="1400" kern="1200" dirty="0">
                          <a:effectLst/>
                        </a:rPr>
                        <a:t> </a:t>
                      </a:r>
                    </a:p>
                  </a:txBody>
                  <a:tcPr marL="49301" marR="49301" marT="0" marB="0"/>
                </a:tc>
                <a:tc>
                  <a:txBody>
                    <a:bodyPr/>
                    <a:lstStyle/>
                    <a:p>
                      <a:pPr marL="0" marR="0" algn="l">
                        <a:spcBef>
                          <a:spcPts val="0"/>
                        </a:spcBef>
                        <a:spcAft>
                          <a:spcPts val="0"/>
                        </a:spcAft>
                      </a:pPr>
                      <a:r>
                        <a:rPr lang="en-US" sz="1400" b="1" u="sng" dirty="0">
                          <a:effectLst/>
                        </a:rPr>
                        <a:t>Module 6: Science in the Elementary School</a:t>
                      </a:r>
                    </a:p>
                    <a:p>
                      <a:pPr marL="0" marR="0" algn="l">
                        <a:spcBef>
                          <a:spcPts val="0"/>
                        </a:spcBef>
                        <a:spcAft>
                          <a:spcPts val="0"/>
                        </a:spcAft>
                      </a:pPr>
                      <a:r>
                        <a:rPr lang="en-US" sz="1400" dirty="0">
                          <a:effectLst/>
                        </a:rPr>
                        <a:t>including ideas for literacy, art, music and PE integration   </a:t>
                      </a:r>
                    </a:p>
                    <a:p>
                      <a:pPr marL="0" marR="0" algn="l">
                        <a:spcBef>
                          <a:spcPts val="0"/>
                        </a:spcBef>
                        <a:spcAft>
                          <a:spcPts val="0"/>
                        </a:spcAft>
                      </a:pPr>
                      <a:r>
                        <a:rPr lang="en-US" sz="1400" dirty="0">
                          <a:effectLst/>
                        </a:rPr>
                        <a:t>(6 weeks:  co-taught)</a:t>
                      </a:r>
                    </a:p>
                  </a:txBody>
                  <a:tcPr marL="49301" marR="49301" marT="0" marB="0"/>
                </a:tc>
                <a:tc>
                  <a:txBody>
                    <a:bodyPr/>
                    <a:lstStyle/>
                    <a:p>
                      <a:pPr marL="0" marR="0" algn="l">
                        <a:spcBef>
                          <a:spcPts val="0"/>
                        </a:spcBef>
                        <a:spcAft>
                          <a:spcPts val="0"/>
                        </a:spcAft>
                      </a:pPr>
                      <a:r>
                        <a:rPr lang="en-US" sz="1400" b="1" u="sng" dirty="0">
                          <a:effectLst/>
                        </a:rPr>
                        <a:t>Module 10: Theory and techniques of Literacy Assessment and Intervention </a:t>
                      </a:r>
                      <a:r>
                        <a:rPr lang="en-US" sz="1400" b="1" u="sng" baseline="0" dirty="0">
                          <a:effectLst/>
                        </a:rPr>
                        <a:t> </a:t>
                      </a:r>
                    </a:p>
                    <a:p>
                      <a:pPr marL="0" marR="0" algn="l">
                        <a:spcBef>
                          <a:spcPts val="0"/>
                        </a:spcBef>
                        <a:spcAft>
                          <a:spcPts val="0"/>
                        </a:spcAft>
                      </a:pPr>
                      <a:r>
                        <a:rPr lang="en-US" sz="1400" baseline="0" dirty="0">
                          <a:effectLst/>
                        </a:rPr>
                        <a:t>(4 weeks)</a:t>
                      </a:r>
                      <a:endParaRPr lang="en-US" sz="1400" dirty="0">
                        <a:effectLst/>
                      </a:endParaRPr>
                    </a:p>
                    <a:p>
                      <a:pPr marL="0" marR="0" algn="l">
                        <a:spcBef>
                          <a:spcPts val="0"/>
                        </a:spcBef>
                        <a:spcAft>
                          <a:spcPts val="0"/>
                        </a:spcAft>
                      </a:pPr>
                      <a:endParaRPr lang="en-US" sz="1400" dirty="0">
                        <a:effectLst/>
                      </a:endParaRPr>
                    </a:p>
                  </a:txBody>
                  <a:tcPr marL="49301" marR="49301" marT="0" marB="0"/>
                </a:tc>
                <a:extLst>
                  <a:ext uri="{0D108BD9-81ED-4DB2-BD59-A6C34878D82A}">
                    <a16:rowId xmlns:a16="http://schemas.microsoft.com/office/drawing/2014/main" val="10005"/>
                  </a:ext>
                </a:extLst>
              </a:tr>
              <a:tr h="1066522">
                <a:tc>
                  <a:txBody>
                    <a:bodyPr/>
                    <a:lstStyle/>
                    <a:p>
                      <a:pPr marL="0" marR="0" algn="l">
                        <a:spcBef>
                          <a:spcPts val="0"/>
                        </a:spcBef>
                        <a:spcAft>
                          <a:spcPts val="0"/>
                        </a:spcAft>
                      </a:pPr>
                      <a:r>
                        <a:rPr lang="en-US" sz="1400" dirty="0">
                          <a:effectLst/>
                        </a:rPr>
                        <a:t>Module 3:  </a:t>
                      </a:r>
                      <a:r>
                        <a:rPr lang="en-US" sz="1400" u="sng" dirty="0">
                          <a:effectLst/>
                        </a:rPr>
                        <a:t>Social Studies in the Elementary School </a:t>
                      </a:r>
                    </a:p>
                    <a:p>
                      <a:pPr marL="0" marR="0" algn="l">
                        <a:spcBef>
                          <a:spcPts val="0"/>
                        </a:spcBef>
                        <a:spcAft>
                          <a:spcPts val="0"/>
                        </a:spcAft>
                      </a:pPr>
                      <a:r>
                        <a:rPr lang="en-US" sz="1400" b="0" dirty="0">
                          <a:effectLst/>
                        </a:rPr>
                        <a:t>including art, music, PE integration</a:t>
                      </a:r>
                    </a:p>
                    <a:p>
                      <a:pPr marL="0" marR="0" algn="l">
                        <a:spcBef>
                          <a:spcPts val="0"/>
                        </a:spcBef>
                        <a:spcAft>
                          <a:spcPts val="0"/>
                        </a:spcAft>
                      </a:pPr>
                      <a:r>
                        <a:rPr lang="en-US" sz="1400" b="0" dirty="0">
                          <a:effectLst/>
                        </a:rPr>
                        <a:t> (4 weeks:</a:t>
                      </a:r>
                      <a:r>
                        <a:rPr lang="en-US" sz="1400" b="0" baseline="0" dirty="0">
                          <a:effectLst/>
                        </a:rPr>
                        <a:t> co-taught)</a:t>
                      </a:r>
                    </a:p>
                    <a:p>
                      <a:pPr marL="0" marR="0" algn="l">
                        <a:spcBef>
                          <a:spcPts val="0"/>
                        </a:spcBef>
                        <a:spcAft>
                          <a:spcPts val="0"/>
                        </a:spcAft>
                      </a:pPr>
                      <a:endParaRPr lang="en-US" sz="1400" dirty="0">
                        <a:effectLst/>
                      </a:endParaRPr>
                    </a:p>
                  </a:txBody>
                  <a:tcPr marL="49301" marR="49301" marT="0" marB="0"/>
                </a:tc>
                <a:tc>
                  <a:txBody>
                    <a:bodyPr/>
                    <a:lstStyle/>
                    <a:p>
                      <a:pPr marL="0" marR="0" algn="l">
                        <a:spcBef>
                          <a:spcPts val="0"/>
                        </a:spcBef>
                        <a:spcAft>
                          <a:spcPts val="0"/>
                        </a:spcAft>
                      </a:pPr>
                      <a:r>
                        <a:rPr lang="en-US" sz="1400" b="1" u="sng" dirty="0">
                          <a:effectLst/>
                        </a:rPr>
                        <a:t>Module 7:  Math in the Elementary School </a:t>
                      </a:r>
                      <a:r>
                        <a:rPr lang="en-US" sz="1400" b="1" u="sng" baseline="0" dirty="0">
                          <a:effectLst/>
                        </a:rPr>
                        <a:t> </a:t>
                      </a:r>
                      <a:r>
                        <a:rPr lang="en-US" sz="1400" b="1" u="sng" dirty="0">
                          <a:effectLst/>
                        </a:rPr>
                        <a:t>including art, music, PE integration   </a:t>
                      </a:r>
                      <a:r>
                        <a:rPr lang="en-US" sz="1400" dirty="0">
                          <a:effectLst/>
                        </a:rPr>
                        <a:t>(6 weeks: co-taught)</a:t>
                      </a:r>
                    </a:p>
                  </a:txBody>
                  <a:tcPr marL="49301" marR="49301" marT="0" marB="0"/>
                </a:tc>
                <a:tc>
                  <a:txBody>
                    <a:bodyPr/>
                    <a:lstStyle/>
                    <a:p>
                      <a:pPr marL="0" marR="0" algn="l">
                        <a:spcBef>
                          <a:spcPts val="0"/>
                        </a:spcBef>
                        <a:spcAft>
                          <a:spcPts val="0"/>
                        </a:spcAft>
                      </a:pPr>
                      <a:r>
                        <a:rPr lang="en-US" sz="1400" b="1" u="sng" dirty="0">
                          <a:effectLst/>
                        </a:rPr>
                        <a:t>Module 11:  Theory and techniques of Math Assessment and Intervention</a:t>
                      </a:r>
                      <a:r>
                        <a:rPr lang="en-US" sz="1400" dirty="0">
                          <a:effectLst/>
                        </a:rPr>
                        <a:t> (4 weeks)</a:t>
                      </a:r>
                    </a:p>
                  </a:txBody>
                  <a:tcPr marL="49301" marR="49301" marT="0" marB="0"/>
                </a:tc>
                <a:extLst>
                  <a:ext uri="{0D108BD9-81ED-4DB2-BD59-A6C34878D82A}">
                    <a16:rowId xmlns:a16="http://schemas.microsoft.com/office/drawing/2014/main" val="10006"/>
                  </a:ext>
                </a:extLst>
              </a:tr>
              <a:tr h="1919740">
                <a:tc>
                  <a:txBody>
                    <a:bodyPr/>
                    <a:lstStyle/>
                    <a:p>
                      <a:pPr marL="0" marR="0" algn="l">
                        <a:spcBef>
                          <a:spcPts val="0"/>
                        </a:spcBef>
                        <a:spcAft>
                          <a:spcPts val="0"/>
                        </a:spcAft>
                      </a:pPr>
                      <a:r>
                        <a:rPr lang="en-US" sz="1400" dirty="0">
                          <a:effectLst/>
                        </a:rPr>
                        <a:t>Module 4</a:t>
                      </a:r>
                      <a:r>
                        <a:rPr lang="en-US" sz="1400" u="sng" dirty="0">
                          <a:effectLst/>
                        </a:rPr>
                        <a:t>: Delivering Integrated Curriculum  (Part I) </a:t>
                      </a:r>
                    </a:p>
                    <a:p>
                      <a:pPr marL="0" marR="0" algn="l" defTabSz="457200" rtl="0" eaLnBrk="1" latinLnBrk="0" hangingPunct="1">
                        <a:spcBef>
                          <a:spcPts val="0"/>
                        </a:spcBef>
                        <a:spcAft>
                          <a:spcPts val="0"/>
                        </a:spcAft>
                      </a:pPr>
                      <a:r>
                        <a:rPr lang="en-US" sz="1400" b="0" kern="1200" dirty="0">
                          <a:solidFill>
                            <a:schemeClr val="dk1"/>
                          </a:solidFill>
                          <a:effectLst/>
                          <a:latin typeface="+mn-lt"/>
                          <a:ea typeface="+mn-ea"/>
                          <a:cs typeface="+mn-cs"/>
                        </a:rPr>
                        <a:t>Putting it all together:  literacy, social studies, music, art and PE integration: Developing a unit</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a:t>
                      </a:r>
                      <a:r>
                        <a:rPr lang="en-US" sz="1400" b="0" dirty="0">
                          <a:effectLst/>
                        </a:rPr>
                        <a:t>3 weeks—class to be co-taught)</a:t>
                      </a:r>
                      <a:endParaRPr lang="en-US" sz="1400" b="0" dirty="0">
                        <a:effectLst/>
                        <a:latin typeface="Calibri"/>
                        <a:ea typeface="Calibri"/>
                        <a:cs typeface="Times New Roman"/>
                      </a:endParaRPr>
                    </a:p>
                  </a:txBody>
                  <a:tcPr marL="49301" marR="49301" marT="0" marB="0"/>
                </a:tc>
                <a:tc>
                  <a:txBody>
                    <a:bodyPr/>
                    <a:lstStyle/>
                    <a:p>
                      <a:pPr marL="0" marR="0" algn="l">
                        <a:spcBef>
                          <a:spcPts val="0"/>
                        </a:spcBef>
                        <a:spcAft>
                          <a:spcPts val="0"/>
                        </a:spcAft>
                      </a:pPr>
                      <a:r>
                        <a:rPr lang="en-US" sz="1400" b="1" u="sng" dirty="0">
                          <a:effectLst/>
                        </a:rPr>
                        <a:t>Module 8: Delivering Integrated Curriculum (Part II)</a:t>
                      </a:r>
                    </a:p>
                    <a:p>
                      <a:pPr marL="0" marR="0" algn="l">
                        <a:spcBef>
                          <a:spcPts val="0"/>
                        </a:spcBef>
                        <a:spcAft>
                          <a:spcPts val="0"/>
                        </a:spcAft>
                      </a:pPr>
                      <a:r>
                        <a:rPr lang="en-US" sz="1400" dirty="0">
                          <a:effectLst/>
                        </a:rPr>
                        <a:t>Putting it all together math, science, literacy, music, art and PE integration, developing a unit plan</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 </a:t>
                      </a:r>
                    </a:p>
                    <a:p>
                      <a:pPr marL="0" marR="0" algn="l">
                        <a:spcBef>
                          <a:spcPts val="0"/>
                        </a:spcBef>
                        <a:spcAft>
                          <a:spcPts val="0"/>
                        </a:spcAft>
                      </a:pPr>
                      <a:r>
                        <a:rPr lang="en-US" sz="1400">
                          <a:effectLst/>
                        </a:rPr>
                        <a:t>2 weeks-class </a:t>
                      </a:r>
                      <a:r>
                        <a:rPr lang="en-US" sz="1400" dirty="0">
                          <a:effectLst/>
                        </a:rPr>
                        <a:t>to be co-taught)</a:t>
                      </a:r>
                      <a:endParaRPr lang="en-US" sz="1400" dirty="0">
                        <a:effectLst/>
                        <a:latin typeface="Calibri"/>
                        <a:ea typeface="Calibri"/>
                        <a:cs typeface="Times New Roman"/>
                      </a:endParaRPr>
                    </a:p>
                  </a:txBody>
                  <a:tcPr marL="49301" marR="49301" marT="0" marB="0"/>
                </a:tc>
                <a:tc>
                  <a:txBody>
                    <a:bodyPr/>
                    <a:lstStyle/>
                    <a:p>
                      <a:pPr marL="0" marR="0" algn="l">
                        <a:spcBef>
                          <a:spcPts val="0"/>
                        </a:spcBef>
                        <a:spcAft>
                          <a:spcPts val="0"/>
                        </a:spcAft>
                      </a:pPr>
                      <a:r>
                        <a:rPr lang="en-US" sz="1400" b="1" u="sng" dirty="0">
                          <a:effectLst/>
                        </a:rPr>
                        <a:t>Module 12: Implementing/Practicum I</a:t>
                      </a:r>
                    </a:p>
                    <a:p>
                      <a:pPr marL="0" marR="0" algn="l">
                        <a:spcBef>
                          <a:spcPts val="0"/>
                        </a:spcBef>
                        <a:spcAft>
                          <a:spcPts val="0"/>
                        </a:spcAft>
                      </a:pPr>
                      <a:r>
                        <a:rPr lang="en-US" sz="1400" dirty="0">
                          <a:effectLst/>
                        </a:rPr>
                        <a:t>Candidates design and implement integrated units during a practicum experience. Students apply concepts of data analysis and intervention during unit instruction</a:t>
                      </a:r>
                    </a:p>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6 </a:t>
                      </a:r>
                      <a:r>
                        <a:rPr lang="en-US" sz="1400" baseline="0" dirty="0">
                          <a:effectLst/>
                        </a:rPr>
                        <a:t> </a:t>
                      </a:r>
                      <a:r>
                        <a:rPr lang="en-US" sz="1400" dirty="0">
                          <a:effectLst/>
                        </a:rPr>
                        <a:t>weeks—class to be co-taught)</a:t>
                      </a:r>
                      <a:endParaRPr lang="en-US" sz="1400" dirty="0">
                        <a:effectLst/>
                        <a:latin typeface="Calibri"/>
                        <a:ea typeface="Calibri"/>
                        <a:cs typeface="Times New Roman"/>
                      </a:endParaRPr>
                    </a:p>
                  </a:txBody>
                  <a:tcPr marL="49301" marR="49301" marT="0" marB="0"/>
                </a:tc>
                <a:extLst>
                  <a:ext uri="{0D108BD9-81ED-4DB2-BD59-A6C34878D82A}">
                    <a16:rowId xmlns:a16="http://schemas.microsoft.com/office/drawing/2014/main" val="10007"/>
                  </a:ext>
                </a:extLst>
              </a:tr>
              <a:tr h="834570">
                <a:tc>
                  <a:txBody>
                    <a:bodyPr/>
                    <a:lstStyle/>
                    <a:p>
                      <a:pPr marL="0" marR="0" algn="l">
                        <a:spcBef>
                          <a:spcPts val="0"/>
                        </a:spcBef>
                        <a:spcAft>
                          <a:spcPts val="0"/>
                        </a:spcAft>
                      </a:pPr>
                      <a:r>
                        <a:rPr lang="en-US" sz="1400" dirty="0">
                          <a:effectLst/>
                        </a:rPr>
                        <a:t>Professional Learning Communities </a:t>
                      </a:r>
                    </a:p>
                    <a:p>
                      <a:pPr marL="0" marR="0" algn="l">
                        <a:spcBef>
                          <a:spcPts val="0"/>
                        </a:spcBef>
                        <a:spcAft>
                          <a:spcPts val="0"/>
                        </a:spcAft>
                      </a:pPr>
                      <a:r>
                        <a:rPr lang="en-US" sz="1400" b="0" i="1" dirty="0">
                          <a:effectLst/>
                          <a:latin typeface="Calibri"/>
                          <a:ea typeface="Calibri"/>
                          <a:cs typeface="Times New Roman"/>
                        </a:rPr>
                        <a:t>Reflection throughout</a:t>
                      </a:r>
                      <a:r>
                        <a:rPr lang="en-US" sz="1400" b="0" i="1" baseline="0" dirty="0">
                          <a:effectLst/>
                          <a:latin typeface="Calibri"/>
                          <a:ea typeface="Calibri"/>
                          <a:cs typeface="Times New Roman"/>
                        </a:rPr>
                        <a:t> modules</a:t>
                      </a:r>
                      <a:endParaRPr lang="en-US" sz="1400" b="0" i="1" dirty="0">
                        <a:effectLst/>
                        <a:latin typeface="Calibri"/>
                        <a:ea typeface="Calibri"/>
                        <a:cs typeface="Times New Roman"/>
                      </a:endParaRPr>
                    </a:p>
                  </a:txBody>
                  <a:tcPr marL="49301" marR="49301" marT="0" marB="0"/>
                </a:tc>
                <a:tc>
                  <a:txBody>
                    <a:bodyPr/>
                    <a:lstStyle/>
                    <a:p>
                      <a:pPr marL="0" marR="0" algn="l">
                        <a:spcBef>
                          <a:spcPts val="0"/>
                        </a:spcBef>
                        <a:spcAft>
                          <a:spcPts val="0"/>
                        </a:spcAft>
                      </a:pPr>
                      <a:r>
                        <a:rPr lang="en-US" sz="1400" b="1" dirty="0">
                          <a:effectLst/>
                        </a:rPr>
                        <a:t>Professional Learning Communities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1" dirty="0">
                          <a:effectLst/>
                          <a:latin typeface="+mn-lt"/>
                          <a:ea typeface="Calibri"/>
                          <a:cs typeface="Times New Roman"/>
                        </a:rPr>
                        <a:t>Reflection throughout</a:t>
                      </a:r>
                      <a:r>
                        <a:rPr lang="en-US" sz="1400" b="0" i="1" baseline="0" dirty="0">
                          <a:effectLst/>
                          <a:latin typeface="+mn-lt"/>
                          <a:ea typeface="Calibri"/>
                          <a:cs typeface="Times New Roman"/>
                        </a:rPr>
                        <a:t> modules</a:t>
                      </a:r>
                      <a:endParaRPr lang="en-US" sz="1400" b="0" i="1" dirty="0">
                        <a:effectLst/>
                        <a:latin typeface="+mn-lt"/>
                        <a:ea typeface="Calibri"/>
                        <a:cs typeface="Times New Roman"/>
                      </a:endParaRPr>
                    </a:p>
                    <a:p>
                      <a:pPr marL="0" marR="0" algn="l">
                        <a:spcBef>
                          <a:spcPts val="0"/>
                        </a:spcBef>
                        <a:spcAft>
                          <a:spcPts val="0"/>
                        </a:spcAft>
                      </a:pPr>
                      <a:endParaRPr lang="en-US" sz="1400" dirty="0">
                        <a:effectLst/>
                      </a:endParaRPr>
                    </a:p>
                  </a:txBody>
                  <a:tcPr marL="49301" marR="49301" marT="0" marB="0"/>
                </a:tc>
                <a:tc>
                  <a:txBody>
                    <a:bodyPr/>
                    <a:lstStyle/>
                    <a:p>
                      <a:pPr marL="0" marR="0" algn="l">
                        <a:spcBef>
                          <a:spcPts val="0"/>
                        </a:spcBef>
                        <a:spcAft>
                          <a:spcPts val="0"/>
                        </a:spcAft>
                      </a:pPr>
                      <a:r>
                        <a:rPr lang="en-US" sz="1400" b="1" dirty="0">
                          <a:effectLst/>
                        </a:rPr>
                        <a:t>Professional Learning Communities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effectLst/>
                        </a:rPr>
                        <a:t> </a:t>
                      </a:r>
                      <a:r>
                        <a:rPr lang="en-US" sz="1400" b="0" i="1" dirty="0">
                          <a:effectLst/>
                          <a:latin typeface="+mn-lt"/>
                          <a:ea typeface="Calibri"/>
                          <a:cs typeface="Times New Roman"/>
                        </a:rPr>
                        <a:t>Reflection throughout</a:t>
                      </a:r>
                      <a:r>
                        <a:rPr lang="en-US" sz="1400" b="0" i="1" baseline="0" dirty="0">
                          <a:effectLst/>
                          <a:latin typeface="+mn-lt"/>
                          <a:ea typeface="Calibri"/>
                          <a:cs typeface="Times New Roman"/>
                        </a:rPr>
                        <a:t> modules</a:t>
                      </a:r>
                      <a:endParaRPr lang="en-US" sz="1400" b="0" i="1" dirty="0">
                        <a:effectLst/>
                        <a:latin typeface="+mn-lt"/>
                        <a:ea typeface="Calibri"/>
                        <a:cs typeface="Times New Roman"/>
                      </a:endParaRPr>
                    </a:p>
                    <a:p>
                      <a:pPr marL="0" marR="0" algn="l">
                        <a:spcBef>
                          <a:spcPts val="0"/>
                        </a:spcBef>
                        <a:spcAft>
                          <a:spcPts val="0"/>
                        </a:spcAft>
                      </a:pPr>
                      <a:endParaRPr lang="en-US" sz="1400" dirty="0">
                        <a:effectLst/>
                      </a:endParaRPr>
                    </a:p>
                  </a:txBody>
                  <a:tcPr marL="49301" marR="49301"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6447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5194" y="180462"/>
          <a:ext cx="8962051" cy="7315200"/>
        </p:xfrm>
        <a:graphic>
          <a:graphicData uri="http://schemas.openxmlformats.org/drawingml/2006/table">
            <a:tbl>
              <a:tblPr firstRow="1" firstCol="1" bandRow="1">
                <a:tableStyleId>{5C22544A-7EE6-4342-B048-85BDC9FD1C3A}</a:tableStyleId>
              </a:tblPr>
              <a:tblGrid>
                <a:gridCol w="2788052">
                  <a:extLst>
                    <a:ext uri="{9D8B030D-6E8A-4147-A177-3AD203B41FA5}">
                      <a16:colId xmlns:a16="http://schemas.microsoft.com/office/drawing/2014/main" val="20000"/>
                    </a:ext>
                  </a:extLst>
                </a:gridCol>
                <a:gridCol w="2882446">
                  <a:extLst>
                    <a:ext uri="{9D8B030D-6E8A-4147-A177-3AD203B41FA5}">
                      <a16:colId xmlns:a16="http://schemas.microsoft.com/office/drawing/2014/main" val="20001"/>
                    </a:ext>
                  </a:extLst>
                </a:gridCol>
                <a:gridCol w="3291553">
                  <a:extLst>
                    <a:ext uri="{9D8B030D-6E8A-4147-A177-3AD203B41FA5}">
                      <a16:colId xmlns:a16="http://schemas.microsoft.com/office/drawing/2014/main" val="20002"/>
                    </a:ext>
                  </a:extLst>
                </a:gridCol>
              </a:tblGrid>
              <a:tr h="274249">
                <a:tc gridSpan="3">
                  <a:txBody>
                    <a:bodyPr/>
                    <a:lstStyle/>
                    <a:p>
                      <a:pPr marL="0" marR="0" algn="ctr">
                        <a:spcBef>
                          <a:spcPts val="0"/>
                        </a:spcBef>
                        <a:spcAft>
                          <a:spcPts val="0"/>
                        </a:spcAft>
                      </a:pPr>
                      <a:r>
                        <a:rPr lang="en-US" sz="1800" dirty="0">
                          <a:solidFill>
                            <a:schemeClr val="tx1"/>
                          </a:solidFill>
                          <a:effectLst/>
                          <a:latin typeface="Calibri"/>
                          <a:ea typeface="Calibri"/>
                          <a:cs typeface="Times New Roman"/>
                        </a:rPr>
                        <a:t>Phase II Special Education Sequences</a:t>
                      </a:r>
                    </a:p>
                  </a:txBody>
                  <a:tcPr marL="50651" marR="50651" marT="0" marB="0">
                    <a:solidFill>
                      <a:schemeClr val="tx2">
                        <a:lumMod val="20000"/>
                        <a:lumOff val="80000"/>
                      </a:schemeClr>
                    </a:solidFill>
                  </a:tcPr>
                </a:tc>
                <a:tc hMerge="1">
                  <a:txBody>
                    <a:bodyPr/>
                    <a:lstStyle/>
                    <a:p>
                      <a:pPr marL="0" marR="0" algn="l">
                        <a:spcBef>
                          <a:spcPts val="0"/>
                        </a:spcBef>
                        <a:spcAft>
                          <a:spcPts val="0"/>
                        </a:spcAft>
                      </a:pPr>
                      <a:endParaRPr lang="en-US" sz="1000" dirty="0">
                        <a:solidFill>
                          <a:schemeClr val="tx1"/>
                        </a:solidFill>
                        <a:effectLst/>
                        <a:latin typeface="Calibri"/>
                        <a:ea typeface="Calibri"/>
                        <a:cs typeface="Times New Roman"/>
                      </a:endParaRPr>
                    </a:p>
                  </a:txBody>
                  <a:tcPr marL="50664" marR="50664" marT="0" marB="0">
                    <a:solidFill>
                      <a:schemeClr val="tx2">
                        <a:lumMod val="20000"/>
                        <a:lumOff val="80000"/>
                      </a:schemeClr>
                    </a:solidFill>
                  </a:tcPr>
                </a:tc>
                <a:tc hMerge="1">
                  <a:txBody>
                    <a:bodyPr/>
                    <a:lstStyle/>
                    <a:p>
                      <a:pPr marL="0" marR="0" algn="l">
                        <a:spcBef>
                          <a:spcPts val="0"/>
                        </a:spcBef>
                        <a:spcAft>
                          <a:spcPts val="0"/>
                        </a:spcAft>
                      </a:pPr>
                      <a:endParaRPr lang="en-US" sz="1000" dirty="0">
                        <a:solidFill>
                          <a:schemeClr val="tx1"/>
                        </a:solidFill>
                        <a:effectLst/>
                        <a:latin typeface="Calibri"/>
                        <a:ea typeface="Calibri"/>
                        <a:cs typeface="Times New Roman"/>
                      </a:endParaRPr>
                    </a:p>
                  </a:txBody>
                  <a:tcPr marL="50664" marR="50664" marT="0" marB="0">
                    <a:solidFill>
                      <a:schemeClr val="tx2">
                        <a:lumMod val="20000"/>
                        <a:lumOff val="80000"/>
                      </a:schemeClr>
                    </a:solidFill>
                  </a:tcPr>
                </a:tc>
                <a:extLst>
                  <a:ext uri="{0D108BD9-81ED-4DB2-BD59-A6C34878D82A}">
                    <a16:rowId xmlns:a16="http://schemas.microsoft.com/office/drawing/2014/main" val="10000"/>
                  </a:ext>
                </a:extLst>
              </a:tr>
              <a:tr h="7039046">
                <a:tc>
                  <a:txBody>
                    <a:bodyPr/>
                    <a:lstStyle/>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Sped Sequence 1- Systems for Supporting Instruction and Behavior for Students with Disabilities (2 credits)  62-372</a:t>
                      </a:r>
                    </a:p>
                    <a:p>
                      <a:pPr marL="0" marR="0" algn="l">
                        <a:spcBef>
                          <a:spcPts val="0"/>
                        </a:spcBef>
                        <a:spcAft>
                          <a:spcPts val="0"/>
                        </a:spcAft>
                      </a:pPr>
                      <a:r>
                        <a:rPr lang="en-US" sz="1400" b="0" dirty="0">
                          <a:solidFill>
                            <a:schemeClr val="tx1"/>
                          </a:solidFill>
                          <a:effectLst/>
                        </a:rPr>
                        <a:t>Topics:  </a:t>
                      </a:r>
                    </a:p>
                    <a:p>
                      <a:pPr marL="0" marR="0" algn="l">
                        <a:spcBef>
                          <a:spcPts val="0"/>
                        </a:spcBef>
                        <a:spcAft>
                          <a:spcPts val="0"/>
                        </a:spcAft>
                      </a:pPr>
                      <a:r>
                        <a:rPr lang="en-US" sz="1400" b="0" dirty="0">
                          <a:solidFill>
                            <a:schemeClr val="tx1"/>
                          </a:solidFill>
                          <a:effectLst/>
                        </a:rPr>
                        <a:t>Legal aspects</a:t>
                      </a:r>
                    </a:p>
                    <a:p>
                      <a:pPr marL="0" marR="0" algn="l">
                        <a:spcBef>
                          <a:spcPts val="0"/>
                        </a:spcBef>
                        <a:spcAft>
                          <a:spcPts val="0"/>
                        </a:spcAft>
                      </a:pPr>
                      <a:r>
                        <a:rPr lang="en-US" sz="1400" b="0" dirty="0">
                          <a:solidFill>
                            <a:schemeClr val="tx1"/>
                          </a:solidFill>
                          <a:effectLst/>
                        </a:rPr>
                        <a:t>Differentiation- learner development and individual learner differences, as well as curriculum </a:t>
                      </a:r>
                    </a:p>
                    <a:p>
                      <a:pPr marL="0" marR="0" algn="l">
                        <a:spcBef>
                          <a:spcPts val="0"/>
                        </a:spcBef>
                        <a:spcAft>
                          <a:spcPts val="0"/>
                        </a:spcAft>
                      </a:pPr>
                      <a:r>
                        <a:rPr lang="en-US" sz="1400" b="0" dirty="0">
                          <a:solidFill>
                            <a:schemeClr val="tx1"/>
                          </a:solidFill>
                          <a:effectLst/>
                        </a:rPr>
                        <a:t>IEPs</a:t>
                      </a:r>
                    </a:p>
                    <a:p>
                      <a:pPr marL="0" marR="0" algn="l">
                        <a:spcBef>
                          <a:spcPts val="0"/>
                        </a:spcBef>
                        <a:spcAft>
                          <a:spcPts val="0"/>
                        </a:spcAft>
                      </a:pPr>
                      <a:r>
                        <a:rPr lang="en-US" sz="1400" b="0" dirty="0">
                          <a:solidFill>
                            <a:schemeClr val="tx1"/>
                          </a:solidFill>
                          <a:effectLst/>
                        </a:rPr>
                        <a:t>Sped Process</a:t>
                      </a:r>
                    </a:p>
                    <a:p>
                      <a:pPr marL="0" marR="0" algn="l">
                        <a:spcBef>
                          <a:spcPts val="0"/>
                        </a:spcBef>
                        <a:spcAft>
                          <a:spcPts val="0"/>
                        </a:spcAft>
                      </a:pPr>
                      <a:r>
                        <a:rPr lang="en-US" sz="1400" b="0" dirty="0">
                          <a:solidFill>
                            <a:schemeClr val="tx1"/>
                          </a:solidFill>
                          <a:effectLst/>
                        </a:rPr>
                        <a:t>Tiered Systems </a:t>
                      </a:r>
                    </a:p>
                    <a:p>
                      <a:pPr marL="0" marR="0" algn="l">
                        <a:spcBef>
                          <a:spcPts val="0"/>
                        </a:spcBef>
                        <a:spcAft>
                          <a:spcPts val="0"/>
                        </a:spcAft>
                      </a:pPr>
                      <a:r>
                        <a:rPr lang="en-US" sz="1400" b="0" dirty="0">
                          <a:solidFill>
                            <a:schemeClr val="tx1"/>
                          </a:solidFill>
                          <a:effectLst/>
                        </a:rPr>
                        <a:t>Family as educational partners </a:t>
                      </a:r>
                    </a:p>
                    <a:p>
                      <a:pPr marL="0" marR="0" algn="l">
                        <a:spcBef>
                          <a:spcPts val="0"/>
                        </a:spcBef>
                        <a:spcAft>
                          <a:spcPts val="0"/>
                        </a:spcAft>
                      </a:pPr>
                      <a:r>
                        <a:rPr lang="en-US" sz="1400" b="0" dirty="0">
                          <a:solidFill>
                            <a:schemeClr val="tx1"/>
                          </a:solidFill>
                          <a:effectLst/>
                        </a:rPr>
                        <a:t>Professional Learning and Ethical Standards </a:t>
                      </a:r>
                    </a:p>
                    <a:p>
                      <a:pPr marL="0" marR="0" algn="l">
                        <a:spcBef>
                          <a:spcPts val="0"/>
                        </a:spcBef>
                        <a:spcAft>
                          <a:spcPts val="0"/>
                        </a:spcAft>
                      </a:pPr>
                      <a:r>
                        <a:rPr lang="en-US" sz="1400" b="0" dirty="0">
                          <a:solidFill>
                            <a:schemeClr val="tx1"/>
                          </a:solidFill>
                          <a:effectLst/>
                        </a:rPr>
                        <a:t> </a:t>
                      </a:r>
                    </a:p>
                    <a:p>
                      <a:pPr marL="0" marR="0" algn="l">
                        <a:spcBef>
                          <a:spcPts val="0"/>
                        </a:spcBef>
                        <a:spcAft>
                          <a:spcPts val="0"/>
                        </a:spcAft>
                      </a:pPr>
                      <a:r>
                        <a:rPr lang="en-US" sz="1400" b="0" dirty="0">
                          <a:solidFill>
                            <a:schemeClr val="tx1"/>
                          </a:solidFill>
                          <a:effectLst/>
                        </a:rPr>
                        <a:t>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p>
                    <a:p>
                      <a:pPr marL="0" marR="0" algn="ctr">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Calibri"/>
                        <a:cs typeface="Times New Roman"/>
                      </a:endParaRPr>
                    </a:p>
                  </a:txBody>
                  <a:tcPr marL="50651" marR="50651" marT="0" marB="0">
                    <a:solidFill>
                      <a:schemeClr val="tx2">
                        <a:lumMod val="20000"/>
                        <a:lumOff val="80000"/>
                      </a:schemeClr>
                    </a:solidFill>
                  </a:tcPr>
                </a:tc>
                <a:tc>
                  <a:txBody>
                    <a:bodyPr/>
                    <a:lstStyle/>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400" b="1" dirty="0">
                          <a:solidFill>
                            <a:schemeClr val="tx1"/>
                          </a:solidFill>
                          <a:effectLst/>
                        </a:rPr>
                        <a:t>Sped Sequence 2:  </a:t>
                      </a:r>
                    </a:p>
                    <a:p>
                      <a:pPr marL="0" marR="0" algn="l">
                        <a:spcBef>
                          <a:spcPts val="0"/>
                        </a:spcBef>
                        <a:spcAft>
                          <a:spcPts val="0"/>
                        </a:spcAft>
                      </a:pPr>
                      <a:r>
                        <a:rPr lang="en-US" sz="1400" b="1" dirty="0">
                          <a:solidFill>
                            <a:schemeClr val="tx1"/>
                          </a:solidFill>
                          <a:effectLst/>
                        </a:rPr>
                        <a:t>Special Education: Theory and Techniques of Evaluation, Instruction and Behavior</a:t>
                      </a:r>
                    </a:p>
                    <a:p>
                      <a:pPr marL="0" marR="0" algn="l">
                        <a:spcBef>
                          <a:spcPts val="0"/>
                        </a:spcBef>
                        <a:spcAft>
                          <a:spcPts val="0"/>
                        </a:spcAft>
                      </a:pPr>
                      <a:r>
                        <a:rPr lang="en-US" sz="1400" b="1" dirty="0">
                          <a:solidFill>
                            <a:schemeClr val="tx1"/>
                          </a:solidFill>
                          <a:effectLst/>
                        </a:rPr>
                        <a:t>(4 credits)  62-394</a:t>
                      </a:r>
                    </a:p>
                    <a:p>
                      <a:pPr marL="0" marR="0" algn="l">
                        <a:spcBef>
                          <a:spcPts val="0"/>
                        </a:spcBef>
                        <a:spcAft>
                          <a:spcPts val="0"/>
                        </a:spcAft>
                      </a:pPr>
                      <a:r>
                        <a:rPr lang="en-US" sz="1400" dirty="0">
                          <a:solidFill>
                            <a:schemeClr val="tx1"/>
                          </a:solidFill>
                          <a:effectLst/>
                        </a:rPr>
                        <a:t>Topics: </a:t>
                      </a:r>
                    </a:p>
                    <a:p>
                      <a:pPr marL="0" marR="0" algn="l">
                        <a:spcBef>
                          <a:spcPts val="0"/>
                        </a:spcBef>
                        <a:spcAft>
                          <a:spcPts val="0"/>
                        </a:spcAft>
                      </a:pPr>
                      <a:r>
                        <a:rPr lang="en-US" sz="1200" dirty="0">
                          <a:solidFill>
                            <a:schemeClr val="tx1"/>
                          </a:solidFill>
                          <a:effectLst/>
                        </a:rPr>
                        <a:t>Evaluation of Abilities and Achievement</a:t>
                      </a:r>
                    </a:p>
                    <a:p>
                      <a:pPr marL="0" marR="0" algn="l">
                        <a:spcBef>
                          <a:spcPts val="0"/>
                        </a:spcBef>
                        <a:spcAft>
                          <a:spcPts val="0"/>
                        </a:spcAft>
                      </a:pPr>
                      <a:r>
                        <a:rPr lang="en-US" sz="1200" dirty="0">
                          <a:solidFill>
                            <a:schemeClr val="tx1"/>
                          </a:solidFill>
                          <a:effectLst/>
                        </a:rPr>
                        <a:t>Assessment, Student Data, and Data-Based Decision-Making</a:t>
                      </a:r>
                    </a:p>
                    <a:p>
                      <a:pPr marL="0" marR="0" algn="l">
                        <a:spcBef>
                          <a:spcPts val="0"/>
                        </a:spcBef>
                        <a:spcAft>
                          <a:spcPts val="0"/>
                        </a:spcAft>
                      </a:pPr>
                      <a:r>
                        <a:rPr lang="en-US" sz="1200" dirty="0">
                          <a:solidFill>
                            <a:schemeClr val="tx1"/>
                          </a:solidFill>
                          <a:effectLst/>
                        </a:rPr>
                        <a:t>Instructional Strategies and Techniques in Special Education </a:t>
                      </a:r>
                    </a:p>
                    <a:p>
                      <a:pPr marL="0" marR="0" algn="l">
                        <a:spcBef>
                          <a:spcPts val="0"/>
                        </a:spcBef>
                        <a:spcAft>
                          <a:spcPts val="0"/>
                        </a:spcAft>
                      </a:pPr>
                      <a:r>
                        <a:rPr lang="en-US" sz="1200" dirty="0">
                          <a:solidFill>
                            <a:schemeClr val="tx1"/>
                          </a:solidFill>
                          <a:effectLst/>
                        </a:rPr>
                        <a:t>Behavior Intervention Strategies</a:t>
                      </a:r>
                    </a:p>
                    <a:p>
                      <a:pPr marL="0" marR="0" algn="l">
                        <a:spcBef>
                          <a:spcPts val="0"/>
                        </a:spcBef>
                        <a:spcAft>
                          <a:spcPts val="0"/>
                        </a:spcAft>
                      </a:pPr>
                      <a:r>
                        <a:rPr lang="en-US" sz="1200" dirty="0">
                          <a:solidFill>
                            <a:schemeClr val="tx1"/>
                          </a:solidFill>
                          <a:effectLst/>
                        </a:rPr>
                        <a:t>Instructional and Assistive Technology </a:t>
                      </a:r>
                    </a:p>
                    <a:p>
                      <a:pPr marL="0" marR="0" algn="l">
                        <a:spcBef>
                          <a:spcPts val="0"/>
                        </a:spcBef>
                        <a:spcAft>
                          <a:spcPts val="0"/>
                        </a:spcAft>
                      </a:pPr>
                      <a:r>
                        <a:rPr lang="en-US" sz="1200" dirty="0">
                          <a:solidFill>
                            <a:schemeClr val="tx1"/>
                          </a:solidFill>
                          <a:effectLst/>
                        </a:rPr>
                        <a:t>Family Engagement </a:t>
                      </a:r>
                    </a:p>
                    <a:p>
                      <a:pPr marL="0" marR="0" algn="l">
                        <a:spcBef>
                          <a:spcPts val="0"/>
                        </a:spcBef>
                        <a:spcAft>
                          <a:spcPts val="0"/>
                        </a:spcAft>
                      </a:pPr>
                      <a:r>
                        <a:rPr lang="en-US" sz="1200" dirty="0">
                          <a:solidFill>
                            <a:schemeClr val="tx1"/>
                          </a:solidFill>
                          <a:effectLst/>
                        </a:rPr>
                        <a:t>Impact of family, home, school, culturally responsive classroom environments on learning environments </a:t>
                      </a:r>
                    </a:p>
                    <a:p>
                      <a:pPr marL="0" marR="0" algn="l">
                        <a:spcBef>
                          <a:spcPts val="0"/>
                        </a:spcBef>
                        <a:spcAft>
                          <a:spcPts val="0"/>
                        </a:spcAft>
                      </a:pPr>
                      <a:r>
                        <a:rPr lang="en-US" sz="1200" dirty="0">
                          <a:solidFill>
                            <a:schemeClr val="tx1"/>
                          </a:solidFill>
                          <a:effectLst/>
                        </a:rPr>
                        <a:t>Collaboration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b="1" dirty="0">
                          <a:solidFill>
                            <a:schemeClr val="tx1"/>
                          </a:solidFill>
                          <a:effectLst/>
                        </a:rPr>
                        <a:t>Summer after 3</a:t>
                      </a:r>
                      <a:r>
                        <a:rPr lang="en-US" sz="1400" b="1" baseline="30000" dirty="0">
                          <a:solidFill>
                            <a:schemeClr val="tx1"/>
                          </a:solidFill>
                          <a:effectLst/>
                        </a:rPr>
                        <a:t>rd</a:t>
                      </a:r>
                      <a:r>
                        <a:rPr lang="en-US" sz="1400" b="1" dirty="0">
                          <a:solidFill>
                            <a:schemeClr val="tx1"/>
                          </a:solidFill>
                          <a:effectLst/>
                        </a:rPr>
                        <a:t> Year:  </a:t>
                      </a:r>
                    </a:p>
                    <a:p>
                      <a:pPr marL="0" marR="0" algn="l">
                        <a:spcBef>
                          <a:spcPts val="0"/>
                        </a:spcBef>
                        <a:spcAft>
                          <a:spcPts val="0"/>
                        </a:spcAft>
                      </a:pPr>
                      <a:r>
                        <a:rPr lang="en-US" sz="1400" b="1" dirty="0">
                          <a:solidFill>
                            <a:schemeClr val="tx1"/>
                          </a:solidFill>
                          <a:effectLst/>
                        </a:rPr>
                        <a:t>Sped Sequence 4:</a:t>
                      </a:r>
                    </a:p>
                    <a:p>
                      <a:pPr marL="0" marR="0" algn="l">
                        <a:spcBef>
                          <a:spcPts val="0"/>
                        </a:spcBef>
                        <a:spcAft>
                          <a:spcPts val="0"/>
                        </a:spcAft>
                      </a:pPr>
                      <a:r>
                        <a:rPr lang="en-US" sz="1200" dirty="0">
                          <a:solidFill>
                            <a:schemeClr val="tx1"/>
                          </a:solidFill>
                          <a:effectLst/>
                        </a:rPr>
                        <a:t>Transition and Career Readiness, Families and Partnerships: Theory and Techniques of (2 credits)  62-408</a:t>
                      </a:r>
                    </a:p>
                    <a:p>
                      <a:pPr marL="0" marR="0" algn="l">
                        <a:spcBef>
                          <a:spcPts val="0"/>
                        </a:spcBef>
                        <a:spcAft>
                          <a:spcPts val="0"/>
                        </a:spcAft>
                      </a:pPr>
                      <a:r>
                        <a:rPr lang="en-US" sz="1200" dirty="0">
                          <a:solidFill>
                            <a:schemeClr val="tx1"/>
                          </a:solidFill>
                          <a:effectLst/>
                        </a:rPr>
                        <a:t>Topics: </a:t>
                      </a:r>
                    </a:p>
                    <a:p>
                      <a:pPr marL="0" marR="0" algn="l">
                        <a:spcBef>
                          <a:spcPts val="0"/>
                        </a:spcBef>
                        <a:spcAft>
                          <a:spcPts val="0"/>
                        </a:spcAft>
                      </a:pPr>
                      <a:r>
                        <a:rPr lang="en-US" sz="1200" dirty="0">
                          <a:solidFill>
                            <a:schemeClr val="tx1"/>
                          </a:solidFill>
                          <a:effectLst/>
                        </a:rPr>
                        <a:t>Transition Processes </a:t>
                      </a:r>
                    </a:p>
                    <a:p>
                      <a:pPr marL="0" marR="0" algn="l">
                        <a:spcBef>
                          <a:spcPts val="0"/>
                        </a:spcBef>
                        <a:spcAft>
                          <a:spcPts val="0"/>
                        </a:spcAft>
                      </a:pPr>
                      <a:r>
                        <a:rPr lang="en-US" sz="1000" dirty="0">
                          <a:solidFill>
                            <a:schemeClr val="tx1"/>
                          </a:solidFill>
                          <a:effectLst/>
                        </a:rPr>
                        <a:t>Career Education</a:t>
                      </a:r>
                    </a:p>
                    <a:p>
                      <a:pPr marL="0" marR="0" algn="l">
                        <a:spcBef>
                          <a:spcPts val="0"/>
                        </a:spcBef>
                        <a:spcAft>
                          <a:spcPts val="0"/>
                        </a:spcAft>
                      </a:pPr>
                      <a:r>
                        <a:rPr lang="en-US" sz="1000" dirty="0">
                          <a:solidFill>
                            <a:schemeClr val="tx1"/>
                          </a:solidFill>
                          <a:effectLst/>
                        </a:rPr>
                        <a:t>Career Readiness </a:t>
                      </a:r>
                    </a:p>
                    <a:p>
                      <a:pPr marL="0" marR="0" algn="l">
                        <a:spcBef>
                          <a:spcPts val="0"/>
                        </a:spcBef>
                        <a:spcAft>
                          <a:spcPts val="0"/>
                        </a:spcAft>
                      </a:pPr>
                      <a:r>
                        <a:rPr lang="en-US" sz="1000" dirty="0">
                          <a:solidFill>
                            <a:schemeClr val="tx1"/>
                          </a:solidFill>
                          <a:effectLst/>
                        </a:rPr>
                        <a:t>Family as Educational Partners </a:t>
                      </a:r>
                    </a:p>
                    <a:p>
                      <a:pPr marL="0" marR="0" algn="l">
                        <a:spcBef>
                          <a:spcPts val="0"/>
                        </a:spcBef>
                        <a:spcAft>
                          <a:spcPts val="0"/>
                        </a:spcAft>
                      </a:pPr>
                      <a:r>
                        <a:rPr lang="en-US" sz="1000" dirty="0">
                          <a:solidFill>
                            <a:schemeClr val="tx1"/>
                          </a:solidFill>
                          <a:effectLst/>
                        </a:rPr>
                        <a:t>Linking Families with Resources(Collaboration) </a:t>
                      </a:r>
                    </a:p>
                    <a:p>
                      <a:pPr marL="0" marR="0" algn="l">
                        <a:spcBef>
                          <a:spcPts val="0"/>
                        </a:spcBef>
                        <a:spcAft>
                          <a:spcPts val="0"/>
                        </a:spcAft>
                      </a:pPr>
                      <a:r>
                        <a:rPr lang="en-US" sz="1000" dirty="0">
                          <a:solidFill>
                            <a:schemeClr val="tx1"/>
                          </a:solidFill>
                          <a:effectLst/>
                        </a:rPr>
                        <a:t>Self-advocacy</a:t>
                      </a:r>
                    </a:p>
                    <a:p>
                      <a:pPr marL="0" marR="0" algn="l">
                        <a:spcBef>
                          <a:spcPts val="0"/>
                        </a:spcBef>
                        <a:spcAft>
                          <a:spcPts val="0"/>
                        </a:spcAft>
                      </a:pPr>
                      <a:r>
                        <a:rPr lang="en-US" sz="1000" dirty="0">
                          <a:solidFill>
                            <a:schemeClr val="tx1"/>
                          </a:solidFill>
                          <a:effectLst/>
                        </a:rPr>
                        <a:t>Self-determination </a:t>
                      </a:r>
                    </a:p>
                    <a:p>
                      <a:pPr marL="0" marR="0" algn="l">
                        <a:spcBef>
                          <a:spcPts val="0"/>
                        </a:spcBef>
                        <a:spcAft>
                          <a:spcPts val="0"/>
                        </a:spcAft>
                      </a:pPr>
                      <a:r>
                        <a:rPr lang="en-US" sz="12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Calibri"/>
                        <a:ea typeface="Calibri"/>
                        <a:cs typeface="Times New Roman"/>
                      </a:endParaRPr>
                    </a:p>
                  </a:txBody>
                  <a:tcPr marL="50651" marR="50651" marT="0" marB="0">
                    <a:solidFill>
                      <a:schemeClr val="tx2">
                        <a:lumMod val="20000"/>
                        <a:lumOff val="80000"/>
                      </a:schemeClr>
                    </a:solidFill>
                  </a:tcPr>
                </a:tc>
                <a:tc>
                  <a:txBody>
                    <a:bodyPr/>
                    <a:lstStyle/>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400" dirty="0">
                          <a:solidFill>
                            <a:schemeClr val="tx1"/>
                          </a:solidFill>
                          <a:effectLst/>
                        </a:rPr>
                        <a:t>S</a:t>
                      </a:r>
                      <a:r>
                        <a:rPr lang="en-US" sz="1400" b="1" dirty="0">
                          <a:solidFill>
                            <a:schemeClr val="tx1"/>
                          </a:solidFill>
                          <a:effectLst/>
                        </a:rPr>
                        <a:t>ped Sequence 3: </a:t>
                      </a:r>
                    </a:p>
                    <a:p>
                      <a:pPr marL="0" marR="0" algn="l">
                        <a:spcBef>
                          <a:spcPts val="0"/>
                        </a:spcBef>
                        <a:spcAft>
                          <a:spcPts val="0"/>
                        </a:spcAft>
                      </a:pPr>
                      <a:r>
                        <a:rPr lang="en-US" sz="1400" b="1" dirty="0">
                          <a:solidFill>
                            <a:schemeClr val="tx1"/>
                          </a:solidFill>
                          <a:effectLst/>
                        </a:rPr>
                        <a:t>Special Education: Implementing Techniques and Strategies of Evaluation, Instruction and Behavior (4 credits) 62-396</a:t>
                      </a:r>
                    </a:p>
                    <a:p>
                      <a:pPr marL="0" marR="0" algn="l">
                        <a:spcBef>
                          <a:spcPts val="0"/>
                        </a:spcBef>
                        <a:spcAft>
                          <a:spcPts val="0"/>
                        </a:spcAft>
                      </a:pPr>
                      <a:endParaRPr lang="en-US" sz="1400" b="1" dirty="0">
                        <a:solidFill>
                          <a:schemeClr val="tx1"/>
                        </a:solidFill>
                        <a:effectLst/>
                      </a:endParaRPr>
                    </a:p>
                    <a:p>
                      <a:pPr marL="0" marR="0" algn="l">
                        <a:spcBef>
                          <a:spcPts val="0"/>
                        </a:spcBef>
                        <a:spcAft>
                          <a:spcPts val="0"/>
                        </a:spcAft>
                      </a:pPr>
                      <a:r>
                        <a:rPr lang="en-US" sz="1400" dirty="0">
                          <a:solidFill>
                            <a:schemeClr val="tx1"/>
                          </a:solidFill>
                          <a:effectLst/>
                        </a:rPr>
                        <a:t>Topics: </a:t>
                      </a:r>
                    </a:p>
                    <a:p>
                      <a:pPr marL="0" marR="0" algn="l">
                        <a:spcBef>
                          <a:spcPts val="0"/>
                        </a:spcBef>
                        <a:spcAft>
                          <a:spcPts val="0"/>
                        </a:spcAft>
                      </a:pPr>
                      <a:r>
                        <a:rPr lang="en-US" sz="1400" dirty="0">
                          <a:solidFill>
                            <a:schemeClr val="tx1"/>
                          </a:solidFill>
                          <a:effectLst/>
                        </a:rPr>
                        <a:t>Evaluation of Abilities and Achievement</a:t>
                      </a:r>
                    </a:p>
                    <a:p>
                      <a:pPr marL="0" marR="0" algn="l">
                        <a:spcBef>
                          <a:spcPts val="0"/>
                        </a:spcBef>
                        <a:spcAft>
                          <a:spcPts val="0"/>
                        </a:spcAft>
                      </a:pPr>
                      <a:r>
                        <a:rPr lang="en-US" sz="1400" dirty="0">
                          <a:solidFill>
                            <a:schemeClr val="tx1"/>
                          </a:solidFill>
                          <a:effectLst/>
                        </a:rPr>
                        <a:t>Use of Assessment, Student Data to drive data-Based Decision-Making</a:t>
                      </a:r>
                    </a:p>
                    <a:p>
                      <a:pPr marL="0" marR="0" algn="l">
                        <a:spcBef>
                          <a:spcPts val="0"/>
                        </a:spcBef>
                        <a:spcAft>
                          <a:spcPts val="0"/>
                        </a:spcAft>
                      </a:pPr>
                      <a:r>
                        <a:rPr lang="en-US" sz="1400" dirty="0">
                          <a:solidFill>
                            <a:schemeClr val="tx1"/>
                          </a:solidFill>
                          <a:effectLst/>
                        </a:rPr>
                        <a:t>Instructional Strategies and Techniques in Special Education </a:t>
                      </a:r>
                    </a:p>
                    <a:p>
                      <a:pPr marL="0" marR="0" algn="l">
                        <a:spcBef>
                          <a:spcPts val="0"/>
                        </a:spcBef>
                        <a:spcAft>
                          <a:spcPts val="0"/>
                        </a:spcAft>
                      </a:pPr>
                      <a:r>
                        <a:rPr lang="en-US" sz="1400" dirty="0">
                          <a:solidFill>
                            <a:schemeClr val="tx1"/>
                          </a:solidFill>
                          <a:effectLst/>
                        </a:rPr>
                        <a:t>Behavior Intervention Strategies</a:t>
                      </a:r>
                    </a:p>
                    <a:p>
                      <a:pPr marL="0" marR="0" algn="l">
                        <a:spcBef>
                          <a:spcPts val="0"/>
                        </a:spcBef>
                        <a:spcAft>
                          <a:spcPts val="0"/>
                        </a:spcAft>
                      </a:pPr>
                      <a:r>
                        <a:rPr lang="en-US" sz="1400" dirty="0">
                          <a:solidFill>
                            <a:schemeClr val="tx1"/>
                          </a:solidFill>
                          <a:effectLst/>
                        </a:rPr>
                        <a:t>Instructional and Assistive Technology </a:t>
                      </a:r>
                    </a:p>
                    <a:p>
                      <a:pPr marL="0" marR="0" algn="l">
                        <a:spcBef>
                          <a:spcPts val="0"/>
                        </a:spcBef>
                        <a:spcAft>
                          <a:spcPts val="0"/>
                        </a:spcAft>
                      </a:pPr>
                      <a:r>
                        <a:rPr lang="en-US" sz="1400" dirty="0">
                          <a:solidFill>
                            <a:schemeClr val="tx1"/>
                          </a:solidFill>
                          <a:effectLst/>
                        </a:rPr>
                        <a:t>Family Engagement </a:t>
                      </a:r>
                    </a:p>
                    <a:p>
                      <a:pPr marL="0" marR="0" algn="l">
                        <a:spcBef>
                          <a:spcPts val="0"/>
                        </a:spcBef>
                        <a:spcAft>
                          <a:spcPts val="0"/>
                        </a:spcAft>
                      </a:pPr>
                      <a:r>
                        <a:rPr lang="en-US" sz="1400" dirty="0">
                          <a:solidFill>
                            <a:schemeClr val="tx1"/>
                          </a:solidFill>
                          <a:effectLst/>
                        </a:rPr>
                        <a:t>Analysis and planning of learning environments </a:t>
                      </a:r>
                    </a:p>
                    <a:p>
                      <a:pPr marL="0" marR="0" algn="l">
                        <a:spcBef>
                          <a:spcPts val="0"/>
                        </a:spcBef>
                        <a:spcAft>
                          <a:spcPts val="0"/>
                        </a:spcAft>
                      </a:pPr>
                      <a:r>
                        <a:rPr lang="en-US" sz="1400" dirty="0">
                          <a:solidFill>
                            <a:schemeClr val="tx1"/>
                          </a:solidFill>
                          <a:effectLst/>
                        </a:rPr>
                        <a:t>Collaboration project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4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p>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Calibri"/>
                        <a:ea typeface="Calibri"/>
                        <a:cs typeface="Times New Roman"/>
                      </a:endParaRPr>
                    </a:p>
                  </a:txBody>
                  <a:tcPr marL="50651" marR="50651" marT="0" marB="0">
                    <a:solidFill>
                      <a:schemeClr val="tx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6721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933301" y="327379"/>
          <a:ext cx="8390701" cy="6296050"/>
        </p:xfrm>
        <a:graphic>
          <a:graphicData uri="http://schemas.openxmlformats.org/drawingml/2006/table">
            <a:tbl>
              <a:tblPr firstRow="1" firstCol="1" bandRow="1">
                <a:tableStyleId>{0660B408-B3CF-4A94-85FC-2B1E0A45F4A2}</a:tableStyleId>
              </a:tblPr>
              <a:tblGrid>
                <a:gridCol w="2375555">
                  <a:extLst>
                    <a:ext uri="{9D8B030D-6E8A-4147-A177-3AD203B41FA5}">
                      <a16:colId xmlns:a16="http://schemas.microsoft.com/office/drawing/2014/main" val="20000"/>
                    </a:ext>
                  </a:extLst>
                </a:gridCol>
                <a:gridCol w="268985">
                  <a:extLst>
                    <a:ext uri="{9D8B030D-6E8A-4147-A177-3AD203B41FA5}">
                      <a16:colId xmlns:a16="http://schemas.microsoft.com/office/drawing/2014/main" val="20001"/>
                    </a:ext>
                  </a:extLst>
                </a:gridCol>
                <a:gridCol w="2740303">
                  <a:extLst>
                    <a:ext uri="{9D8B030D-6E8A-4147-A177-3AD203B41FA5}">
                      <a16:colId xmlns:a16="http://schemas.microsoft.com/office/drawing/2014/main" val="20002"/>
                    </a:ext>
                  </a:extLst>
                </a:gridCol>
                <a:gridCol w="3005858">
                  <a:extLst>
                    <a:ext uri="{9D8B030D-6E8A-4147-A177-3AD203B41FA5}">
                      <a16:colId xmlns:a16="http://schemas.microsoft.com/office/drawing/2014/main" val="20003"/>
                    </a:ext>
                  </a:extLst>
                </a:gridCol>
              </a:tblGrid>
              <a:tr h="243777">
                <a:tc gridSpan="4">
                  <a:txBody>
                    <a:bodyPr/>
                    <a:lstStyle/>
                    <a:p>
                      <a:pPr marL="0" marR="0" algn="ctr">
                        <a:spcBef>
                          <a:spcPts val="0"/>
                        </a:spcBef>
                        <a:spcAft>
                          <a:spcPts val="0"/>
                        </a:spcAft>
                      </a:pPr>
                      <a:r>
                        <a:rPr lang="en-US" sz="1600" dirty="0">
                          <a:effectLst/>
                        </a:rPr>
                        <a:t>Phase II:   Designing and Delivering Integrated Curriculum and Instruction </a:t>
                      </a:r>
                      <a:endParaRPr lang="en-US" sz="1600" dirty="0">
                        <a:effectLst/>
                        <a:latin typeface="Calibri"/>
                        <a:ea typeface="Calibri"/>
                        <a:cs typeface="Times New Roman"/>
                      </a:endParaRPr>
                    </a:p>
                  </a:txBody>
                  <a:tcPr marL="68562" marR="68562"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778">
                <a:tc>
                  <a:txBody>
                    <a:bodyPr/>
                    <a:lstStyle/>
                    <a:p>
                      <a:pPr marL="0" marR="0" algn="ctr">
                        <a:spcBef>
                          <a:spcPts val="0"/>
                        </a:spcBef>
                        <a:spcAft>
                          <a:spcPts val="0"/>
                        </a:spcAft>
                      </a:pPr>
                      <a:r>
                        <a:rPr lang="en-US" sz="1400" dirty="0">
                          <a:effectLst/>
                        </a:rPr>
                        <a:t>Semester 4</a:t>
                      </a:r>
                      <a:endParaRPr lang="en-US" sz="1400" dirty="0">
                        <a:effectLst/>
                        <a:latin typeface="Calibri"/>
                        <a:ea typeface="Calibri"/>
                        <a:cs typeface="Times New Roman"/>
                      </a:endParaRPr>
                    </a:p>
                  </a:txBody>
                  <a:tcPr marL="68562" marR="68562" marT="0" marB="0" anchor="ctr"/>
                </a:tc>
                <a:tc gridSpan="2">
                  <a:txBody>
                    <a:bodyPr/>
                    <a:lstStyle/>
                    <a:p>
                      <a:pPr marL="0" marR="0" algn="ctr">
                        <a:spcBef>
                          <a:spcPts val="0"/>
                        </a:spcBef>
                        <a:spcAft>
                          <a:spcPts val="0"/>
                        </a:spcAft>
                      </a:pPr>
                      <a:r>
                        <a:rPr lang="en-US" sz="1400">
                          <a:effectLst/>
                        </a:rPr>
                        <a:t>Semester 5</a:t>
                      </a:r>
                      <a:endParaRPr lang="en-US" sz="1400">
                        <a:effectLst/>
                        <a:latin typeface="Calibri"/>
                        <a:ea typeface="Calibri"/>
                        <a:cs typeface="Times New Roman"/>
                      </a:endParaRPr>
                    </a:p>
                  </a:txBody>
                  <a:tcPr marL="68562" marR="68562" marT="0" marB="0" anchor="ctr"/>
                </a:tc>
                <a:tc hMerge="1">
                  <a:txBody>
                    <a:bodyPr/>
                    <a:lstStyle/>
                    <a:p>
                      <a:endParaRPr lang="en-US"/>
                    </a:p>
                  </a:txBody>
                  <a:tcPr/>
                </a:tc>
                <a:tc>
                  <a:txBody>
                    <a:bodyPr/>
                    <a:lstStyle/>
                    <a:p>
                      <a:pPr marL="0" marR="0" algn="ctr">
                        <a:spcBef>
                          <a:spcPts val="0"/>
                        </a:spcBef>
                        <a:spcAft>
                          <a:spcPts val="0"/>
                        </a:spcAft>
                      </a:pPr>
                      <a:r>
                        <a:rPr lang="en-US" sz="1400">
                          <a:effectLst/>
                        </a:rPr>
                        <a:t>Semester 6</a:t>
                      </a:r>
                      <a:endParaRPr lang="en-US" sz="1400">
                        <a:effectLst/>
                        <a:latin typeface="Calibri"/>
                        <a:ea typeface="Calibri"/>
                        <a:cs typeface="Times New Roman"/>
                      </a:endParaRPr>
                    </a:p>
                  </a:txBody>
                  <a:tcPr marL="68562" marR="68562" marT="0" marB="0" anchor="ctr"/>
                </a:tc>
                <a:extLst>
                  <a:ext uri="{0D108BD9-81ED-4DB2-BD59-A6C34878D82A}">
                    <a16:rowId xmlns:a16="http://schemas.microsoft.com/office/drawing/2014/main" val="10001"/>
                  </a:ext>
                </a:extLst>
              </a:tr>
              <a:tr h="232778">
                <a:tc gridSpan="4">
                  <a:txBody>
                    <a:bodyPr/>
                    <a:lstStyle/>
                    <a:p>
                      <a:pPr marL="0" marR="0" algn="ctr">
                        <a:spcBef>
                          <a:spcPts val="0"/>
                        </a:spcBef>
                        <a:spcAft>
                          <a:spcPts val="0"/>
                        </a:spcAft>
                      </a:pPr>
                      <a:r>
                        <a:rPr lang="en-US" sz="1400" dirty="0">
                          <a:effectLst/>
                        </a:rPr>
                        <a:t>Middle and Secondary School Certification Track</a:t>
                      </a:r>
                      <a:endParaRPr lang="en-US" sz="1400" dirty="0">
                        <a:effectLst/>
                        <a:latin typeface="Calibri"/>
                        <a:ea typeface="Calibri"/>
                        <a:cs typeface="Times New Roman"/>
                      </a:endParaRPr>
                    </a:p>
                  </a:txBody>
                  <a:tcPr marL="68562" marR="68562"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31109">
                <a:tc gridSpan="2">
                  <a:txBody>
                    <a:bodyPr/>
                    <a:lstStyle/>
                    <a:p>
                      <a:pPr marL="0" marR="0">
                        <a:spcBef>
                          <a:spcPts val="0"/>
                        </a:spcBef>
                        <a:spcAft>
                          <a:spcPts val="0"/>
                        </a:spcAft>
                      </a:pPr>
                      <a:r>
                        <a:rPr lang="en-US" sz="1400" dirty="0">
                          <a:effectLst/>
                        </a:rPr>
                        <a:t>Module 1: </a:t>
                      </a:r>
                      <a:r>
                        <a:rPr lang="en-US" sz="1400" b="0" dirty="0">
                          <a:effectLst/>
                        </a:rPr>
                        <a:t>Designing Integrated Curriculum (Part I)</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(2 weeks)</a:t>
                      </a:r>
                      <a:endParaRPr lang="en-US" sz="1400" dirty="0">
                        <a:effectLst/>
                        <a:latin typeface="Calibri"/>
                        <a:ea typeface="Calibri"/>
                        <a:cs typeface="Times New Roman"/>
                      </a:endParaRPr>
                    </a:p>
                  </a:txBody>
                  <a:tcPr marL="68562" marR="68562" marT="0" marB="0"/>
                </a:tc>
                <a:tc hMerge="1">
                  <a:txBody>
                    <a:bodyPr/>
                    <a:lstStyle/>
                    <a:p>
                      <a:pPr marL="0" marR="0">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Module 1: Designing Integrated Curriculum (Part II)</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(2 weeks)</a:t>
                      </a:r>
                      <a:endParaRPr lang="en-US" sz="1400" dirty="0">
                        <a:effectLst/>
                        <a:latin typeface="Calibri"/>
                        <a:ea typeface="Calibri"/>
                        <a:cs typeface="Times New Roman"/>
                      </a:endParaRPr>
                    </a:p>
                  </a:txBody>
                  <a:tcPr marL="68562" marR="68562" marT="0" marB="0"/>
                </a:tc>
                <a:tc>
                  <a:txBody>
                    <a:bodyPr/>
                    <a:lstStyle/>
                    <a:p>
                      <a:pPr marL="0" marR="0">
                        <a:spcBef>
                          <a:spcPts val="0"/>
                        </a:spcBef>
                        <a:spcAft>
                          <a:spcPts val="0"/>
                        </a:spcAft>
                      </a:pPr>
                      <a:r>
                        <a:rPr lang="en-US" sz="1400">
                          <a:effectLst/>
                        </a:rPr>
                        <a:t>Module 1: Designing intervention/ assessment/RtI/Universal Design including ELL strategies </a:t>
                      </a:r>
                    </a:p>
                    <a:p>
                      <a:pPr marL="0" marR="0">
                        <a:spcBef>
                          <a:spcPts val="0"/>
                        </a:spcBef>
                        <a:spcAft>
                          <a:spcPts val="0"/>
                        </a:spcAft>
                      </a:pPr>
                      <a:r>
                        <a:rPr lang="en-US" sz="1400">
                          <a:effectLst/>
                        </a:rPr>
                        <a:t>(2 weeks)</a:t>
                      </a:r>
                      <a:endParaRPr lang="en-US" sz="1400">
                        <a:effectLst/>
                        <a:latin typeface="Calibri"/>
                        <a:ea typeface="Calibri"/>
                        <a:cs typeface="Times New Roman"/>
                      </a:endParaRPr>
                    </a:p>
                  </a:txBody>
                  <a:tcPr marL="68562" marR="68562" marT="0" marB="0"/>
                </a:tc>
                <a:extLst>
                  <a:ext uri="{0D108BD9-81ED-4DB2-BD59-A6C34878D82A}">
                    <a16:rowId xmlns:a16="http://schemas.microsoft.com/office/drawing/2014/main" val="10003"/>
                  </a:ext>
                </a:extLst>
              </a:tr>
              <a:tr h="2560550">
                <a:tc gridSpan="2">
                  <a:txBody>
                    <a:bodyPr/>
                    <a:lstStyle/>
                    <a:p>
                      <a:pPr marL="0" marR="0">
                        <a:spcBef>
                          <a:spcPts val="0"/>
                        </a:spcBef>
                        <a:spcAft>
                          <a:spcPts val="0"/>
                        </a:spcAft>
                      </a:pPr>
                      <a:r>
                        <a:rPr lang="en-US" sz="1400" dirty="0">
                          <a:effectLst/>
                        </a:rPr>
                        <a:t>Module 2</a:t>
                      </a:r>
                      <a:r>
                        <a:rPr lang="en-US" sz="1400" b="0" dirty="0">
                          <a:effectLst/>
                        </a:rPr>
                        <a:t>:  Developing Foundation of Adolescent Literacy</a:t>
                      </a:r>
                    </a:p>
                    <a:p>
                      <a:pPr marL="0" marR="0">
                        <a:spcBef>
                          <a:spcPts val="0"/>
                        </a:spcBef>
                        <a:spcAft>
                          <a:spcPts val="0"/>
                        </a:spcAft>
                      </a:pPr>
                      <a:r>
                        <a:rPr lang="en-US" sz="1400" b="0" dirty="0">
                          <a:effectLst/>
                        </a:rPr>
                        <a:t> </a:t>
                      </a:r>
                    </a:p>
                    <a:p>
                      <a:pPr marL="0" marR="0">
                        <a:spcBef>
                          <a:spcPts val="0"/>
                        </a:spcBef>
                        <a:spcAft>
                          <a:spcPts val="0"/>
                        </a:spcAft>
                      </a:pPr>
                      <a:r>
                        <a:rPr lang="en-US" sz="1400" dirty="0">
                          <a:effectLst/>
                        </a:rPr>
                        <a:t>Replaces 62-353 would be required for both MS/Sec</a:t>
                      </a:r>
                    </a:p>
                    <a:p>
                      <a:pPr marL="0" marR="0">
                        <a:spcBef>
                          <a:spcPts val="0"/>
                        </a:spcBef>
                        <a:spcAft>
                          <a:spcPts val="0"/>
                        </a:spcAft>
                      </a:pPr>
                      <a:r>
                        <a:rPr lang="en-US" sz="1400" dirty="0">
                          <a:effectLst/>
                        </a:rPr>
                        <a:t> (7 weeks)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endParaRPr lang="en-US" sz="1400" dirty="0">
                        <a:effectLst/>
                        <a:latin typeface="Calibri"/>
                        <a:ea typeface="Calibri"/>
                        <a:cs typeface="Times New Roman"/>
                      </a:endParaRPr>
                    </a:p>
                  </a:txBody>
                  <a:tcPr marL="68562" marR="68562" marT="0" marB="0"/>
                </a:tc>
                <a:tc hMerge="1">
                  <a:txBody>
                    <a:bodyPr/>
                    <a:lstStyle/>
                    <a:p>
                      <a:pPr marL="0" marR="0">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Module 2: The Philosophy and Organization of Middle School (Middle School majors will take 61-570, Sec majors are not required to take 61-570)</a:t>
                      </a:r>
                    </a:p>
                    <a:p>
                      <a:pPr marL="0" marR="0">
                        <a:spcBef>
                          <a:spcPts val="0"/>
                        </a:spcBef>
                        <a:spcAft>
                          <a:spcPts val="0"/>
                        </a:spcAft>
                      </a:pPr>
                      <a:r>
                        <a:rPr lang="en-US" sz="1400" dirty="0">
                          <a:effectLst/>
                        </a:rPr>
                        <a:t>(7 weeks)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Module 3:  Classroom Management Strategies (Middle School and Secondary</a:t>
                      </a:r>
                    </a:p>
                    <a:p>
                      <a:pPr marL="0" marR="0">
                        <a:spcBef>
                          <a:spcPts val="0"/>
                        </a:spcBef>
                        <a:spcAft>
                          <a:spcPts val="0"/>
                        </a:spcAft>
                      </a:pPr>
                      <a:r>
                        <a:rPr lang="en-US" sz="1400" dirty="0">
                          <a:effectLst/>
                        </a:rPr>
                        <a:t>majors will both take this course.)</a:t>
                      </a:r>
                    </a:p>
                    <a:p>
                      <a:pPr marL="0" marR="0">
                        <a:spcBef>
                          <a:spcPts val="0"/>
                        </a:spcBef>
                        <a:spcAft>
                          <a:spcPts val="0"/>
                        </a:spcAft>
                      </a:pPr>
                      <a:r>
                        <a:rPr lang="en-US" sz="1400" dirty="0">
                          <a:effectLst/>
                        </a:rPr>
                        <a:t>(7 weeks)</a:t>
                      </a:r>
                      <a:endParaRPr lang="en-US" sz="1400" dirty="0">
                        <a:effectLst/>
                        <a:latin typeface="Calibri"/>
                        <a:ea typeface="Calibri"/>
                        <a:cs typeface="Times New Roman"/>
                      </a:endParaRPr>
                    </a:p>
                  </a:txBody>
                  <a:tcPr marL="68562" marR="68562" marT="0" marB="0"/>
                </a:tc>
                <a:tc>
                  <a:txBody>
                    <a:bodyPr/>
                    <a:lstStyle/>
                    <a:p>
                      <a:pPr marL="0" marR="0">
                        <a:spcBef>
                          <a:spcPts val="0"/>
                        </a:spcBef>
                        <a:spcAft>
                          <a:spcPts val="0"/>
                        </a:spcAft>
                      </a:pPr>
                      <a:r>
                        <a:rPr lang="en-US" sz="1400" dirty="0">
                          <a:effectLst/>
                        </a:rPr>
                        <a:t>Module 2: Literacy Assessment and Intervention:  Theories and Techniques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Use focus student to as a spring board, go out and observation in classroom, data analysis- data teams!!!</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(4 weeks)</a:t>
                      </a:r>
                      <a:endParaRPr lang="en-US" sz="1400" dirty="0">
                        <a:effectLst/>
                        <a:latin typeface="Calibri"/>
                        <a:ea typeface="Calibri"/>
                        <a:cs typeface="Times New Roman"/>
                      </a:endParaRPr>
                    </a:p>
                  </a:txBody>
                  <a:tcPr marL="68562" marR="68562" marT="0" marB="0"/>
                </a:tc>
                <a:extLst>
                  <a:ext uri="{0D108BD9-81ED-4DB2-BD59-A6C34878D82A}">
                    <a16:rowId xmlns:a16="http://schemas.microsoft.com/office/drawing/2014/main" val="10004"/>
                  </a:ext>
                </a:extLst>
              </a:tr>
              <a:tr h="1629441">
                <a:tc gridSpan="2">
                  <a:txBody>
                    <a:bodyPr/>
                    <a:lstStyle/>
                    <a:p>
                      <a:pPr marL="0" marR="0">
                        <a:spcBef>
                          <a:spcPts val="0"/>
                        </a:spcBef>
                        <a:spcAft>
                          <a:spcPts val="0"/>
                        </a:spcAft>
                      </a:pPr>
                      <a:r>
                        <a:rPr lang="en-US" sz="1400" dirty="0">
                          <a:effectLst/>
                        </a:rPr>
                        <a:t>Professional Learning Community IV</a:t>
                      </a:r>
                    </a:p>
                    <a:p>
                      <a:pPr marL="0" marR="0">
                        <a:spcBef>
                          <a:spcPts val="0"/>
                        </a:spcBef>
                        <a:spcAft>
                          <a:spcPts val="0"/>
                        </a:spcAft>
                      </a:pPr>
                      <a:r>
                        <a:rPr lang="en-US" sz="1400" dirty="0">
                          <a:effectLst/>
                        </a:rPr>
                        <a:t>(unit outline integrated in pairs, goals, standards, assessment ideas)</a:t>
                      </a:r>
                    </a:p>
                    <a:p>
                      <a:pPr marL="0" marR="0">
                        <a:spcBef>
                          <a:spcPts val="0"/>
                        </a:spcBef>
                        <a:spcAft>
                          <a:spcPts val="0"/>
                        </a:spcAft>
                      </a:pPr>
                      <a:r>
                        <a:rPr lang="en-US" sz="1400" dirty="0">
                          <a:effectLst/>
                        </a:rPr>
                        <a:t> </a:t>
                      </a:r>
                    </a:p>
                    <a:p>
                      <a:pPr marL="0" marR="0">
                        <a:spcBef>
                          <a:spcPts val="0"/>
                        </a:spcBef>
                        <a:spcAft>
                          <a:spcPts val="0"/>
                        </a:spcAft>
                      </a:pPr>
                      <a:r>
                        <a:rPr lang="en-US" sz="1400" dirty="0" err="1">
                          <a:effectLst/>
                        </a:rPr>
                        <a:t>MoPTA</a:t>
                      </a:r>
                      <a:r>
                        <a:rPr lang="en-US" sz="1400" dirty="0">
                          <a:effectLst/>
                        </a:rPr>
                        <a:t> Task 4</a:t>
                      </a:r>
                      <a:endParaRPr lang="en-US" sz="1400" dirty="0">
                        <a:effectLst/>
                        <a:latin typeface="Calibri"/>
                        <a:ea typeface="Calibri"/>
                        <a:cs typeface="Times New Roman"/>
                      </a:endParaRPr>
                    </a:p>
                  </a:txBody>
                  <a:tcPr marL="68562" marR="68562" marT="0" marB="0"/>
                </a:tc>
                <a:tc hMerge="1">
                  <a:txBody>
                    <a:bodyPr/>
                    <a:lstStyle/>
                    <a:p>
                      <a:pPr marL="0" marR="0">
                        <a:spcBef>
                          <a:spcPts val="0"/>
                        </a:spcBef>
                        <a:spcAft>
                          <a:spcPts val="0"/>
                        </a:spcAft>
                      </a:pP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Professional Learning Community V</a:t>
                      </a:r>
                    </a:p>
                    <a:p>
                      <a:pPr marL="0" marR="0">
                        <a:spcBef>
                          <a:spcPts val="0"/>
                        </a:spcBef>
                        <a:spcAft>
                          <a:spcPts val="0"/>
                        </a:spcAft>
                      </a:pPr>
                      <a:r>
                        <a:rPr lang="en-US" sz="1400" dirty="0">
                          <a:effectLst/>
                        </a:rPr>
                        <a:t>(unit outline integrated in track pairs, goals, standards, assessment ideas) set up meeting with Package advisor</a:t>
                      </a:r>
                    </a:p>
                    <a:p>
                      <a:pPr marL="0" marR="0">
                        <a:spcBef>
                          <a:spcPts val="0"/>
                        </a:spcBef>
                        <a:spcAft>
                          <a:spcPts val="0"/>
                        </a:spcAft>
                      </a:pPr>
                      <a:r>
                        <a:rPr lang="en-US" sz="1400" dirty="0" err="1">
                          <a:effectLst/>
                        </a:rPr>
                        <a:t>MoPTA</a:t>
                      </a:r>
                      <a:r>
                        <a:rPr lang="en-US" sz="1400" dirty="0">
                          <a:effectLst/>
                        </a:rPr>
                        <a:t> Task 3</a:t>
                      </a:r>
                      <a:endParaRPr lang="en-US" sz="1400" dirty="0">
                        <a:effectLst/>
                        <a:latin typeface="Calibri"/>
                        <a:ea typeface="Calibri"/>
                        <a:cs typeface="Times New Roman"/>
                      </a:endParaRPr>
                    </a:p>
                  </a:txBody>
                  <a:tcPr marL="68562" marR="68562" marT="0" marB="0"/>
                </a:tc>
                <a:tc>
                  <a:txBody>
                    <a:bodyPr/>
                    <a:lstStyle/>
                    <a:p>
                      <a:pPr marL="0" marR="0">
                        <a:spcBef>
                          <a:spcPts val="0"/>
                        </a:spcBef>
                        <a:spcAft>
                          <a:spcPts val="0"/>
                        </a:spcAft>
                      </a:pPr>
                      <a:r>
                        <a:rPr lang="en-US" sz="1400" dirty="0">
                          <a:effectLst/>
                        </a:rPr>
                        <a:t>Professional Learning Community VI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 </a:t>
                      </a:r>
                    </a:p>
                    <a:p>
                      <a:pPr marL="0" marR="0">
                        <a:spcBef>
                          <a:spcPts val="0"/>
                        </a:spcBef>
                        <a:spcAft>
                          <a:spcPts val="0"/>
                        </a:spcAft>
                      </a:pPr>
                      <a:r>
                        <a:rPr lang="en-US" sz="1400" dirty="0" err="1">
                          <a:effectLst/>
                        </a:rPr>
                        <a:t>MoPTA</a:t>
                      </a:r>
                      <a:r>
                        <a:rPr lang="en-US" sz="1400" dirty="0">
                          <a:effectLst/>
                        </a:rPr>
                        <a:t> Task 2</a:t>
                      </a:r>
                      <a:endParaRPr lang="en-US" sz="1400" dirty="0">
                        <a:effectLst/>
                        <a:latin typeface="Calibri"/>
                        <a:ea typeface="Calibri"/>
                        <a:cs typeface="Times New Roman"/>
                      </a:endParaRPr>
                    </a:p>
                  </a:txBody>
                  <a:tcPr marL="68562" marR="68562" marT="0" marB="0"/>
                </a:tc>
                <a:extLst>
                  <a:ext uri="{0D108BD9-81ED-4DB2-BD59-A6C34878D82A}">
                    <a16:rowId xmlns:a16="http://schemas.microsoft.com/office/drawing/2014/main" val="10005"/>
                  </a:ext>
                </a:extLst>
              </a:tr>
              <a:tr h="465554">
                <a:tc gridSpan="2">
                  <a:txBody>
                    <a:bodyPr/>
                    <a:lstStyle/>
                    <a:p>
                      <a:pPr marL="0" marR="0">
                        <a:spcBef>
                          <a:spcPts val="0"/>
                        </a:spcBef>
                        <a:spcAft>
                          <a:spcPts val="0"/>
                        </a:spcAft>
                      </a:pPr>
                      <a:r>
                        <a:rPr lang="en-US" sz="1400" dirty="0">
                          <a:effectLst/>
                        </a:rPr>
                        <a:t> </a:t>
                      </a:r>
                      <a:endParaRPr lang="en-US" sz="1400" dirty="0">
                        <a:effectLst/>
                        <a:latin typeface="Calibri"/>
                        <a:ea typeface="Calibri"/>
                        <a:cs typeface="Times New Roman"/>
                      </a:endParaRPr>
                    </a:p>
                  </a:txBody>
                  <a:tcPr marL="68562" marR="68562" marT="0" marB="0"/>
                </a:tc>
                <a:tc hMerge="1">
                  <a:txBody>
                    <a:bodyPr/>
                    <a:lstStyle/>
                    <a:p>
                      <a:pPr marL="0" marR="0">
                        <a:spcBef>
                          <a:spcPts val="0"/>
                        </a:spcBef>
                        <a:spcAft>
                          <a:spcPts val="0"/>
                        </a:spcAft>
                      </a:pPr>
                      <a:endParaRPr lang="en-US" sz="14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Calibri"/>
                        <a:ea typeface="Calibri"/>
                        <a:cs typeface="Times New Roman"/>
                      </a:endParaRPr>
                    </a:p>
                  </a:txBody>
                  <a:tcPr marL="68562" marR="68562" marT="0" marB="0"/>
                </a:tc>
                <a:tc>
                  <a:txBody>
                    <a:bodyPr/>
                    <a:lstStyle/>
                    <a:p>
                      <a:pPr marL="0" marR="0">
                        <a:spcBef>
                          <a:spcPts val="0"/>
                        </a:spcBef>
                        <a:spcAft>
                          <a:spcPts val="0"/>
                        </a:spcAft>
                      </a:pPr>
                      <a:r>
                        <a:rPr lang="en-US" sz="1400" dirty="0">
                          <a:effectLst/>
                        </a:rPr>
                        <a:t>Content Methods-</a:t>
                      </a:r>
                    </a:p>
                    <a:p>
                      <a:pPr marL="0" marR="0">
                        <a:spcBef>
                          <a:spcPts val="0"/>
                        </a:spcBef>
                        <a:spcAft>
                          <a:spcPts val="0"/>
                        </a:spcAft>
                      </a:pPr>
                      <a:r>
                        <a:rPr lang="en-US" sz="1400" dirty="0">
                          <a:effectLst/>
                        </a:rPr>
                        <a:t>Application for Semester 7 placement.</a:t>
                      </a:r>
                      <a:endParaRPr lang="en-US" sz="1400" dirty="0">
                        <a:effectLst/>
                        <a:latin typeface="Calibri"/>
                        <a:ea typeface="Calibri"/>
                        <a:cs typeface="Times New Roman"/>
                      </a:endParaRPr>
                    </a:p>
                  </a:txBody>
                  <a:tcPr marL="68562" marR="68562"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3092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753730" y="327379"/>
          <a:ext cx="8586592" cy="6454944"/>
        </p:xfrm>
        <a:graphic>
          <a:graphicData uri="http://schemas.openxmlformats.org/drawingml/2006/table">
            <a:tbl>
              <a:tblPr firstRow="1" firstCol="1" bandRow="1">
                <a:tableStyleId>{69CF1AB2-1976-4502-BF36-3FF5EA218861}</a:tableStyleId>
              </a:tblPr>
              <a:tblGrid>
                <a:gridCol w="4308364">
                  <a:extLst>
                    <a:ext uri="{9D8B030D-6E8A-4147-A177-3AD203B41FA5}">
                      <a16:colId xmlns:a16="http://schemas.microsoft.com/office/drawing/2014/main" val="20000"/>
                    </a:ext>
                  </a:extLst>
                </a:gridCol>
                <a:gridCol w="4278228">
                  <a:extLst>
                    <a:ext uri="{9D8B030D-6E8A-4147-A177-3AD203B41FA5}">
                      <a16:colId xmlns:a16="http://schemas.microsoft.com/office/drawing/2014/main" val="20001"/>
                    </a:ext>
                  </a:extLst>
                </a:gridCol>
              </a:tblGrid>
              <a:tr h="243777">
                <a:tc gridSpan="2">
                  <a:txBody>
                    <a:bodyPr/>
                    <a:lstStyle/>
                    <a:p>
                      <a:pPr marL="0" marR="0" algn="ctr">
                        <a:spcBef>
                          <a:spcPts val="0"/>
                        </a:spcBef>
                        <a:spcAft>
                          <a:spcPts val="0"/>
                        </a:spcAft>
                      </a:pPr>
                      <a:r>
                        <a:rPr lang="en-US" sz="1600" dirty="0">
                          <a:solidFill>
                            <a:schemeClr val="bg1"/>
                          </a:solidFill>
                          <a:effectLst/>
                        </a:rPr>
                        <a:t>Phase III</a:t>
                      </a:r>
                      <a:endParaRPr lang="en-US" sz="1600" dirty="0">
                        <a:solidFill>
                          <a:schemeClr val="bg1"/>
                        </a:solidFill>
                        <a:effectLst/>
                        <a:latin typeface="Calibri"/>
                        <a:ea typeface="Calibri"/>
                        <a:cs typeface="Times New Roman"/>
                      </a:endParaRPr>
                    </a:p>
                  </a:txBody>
                  <a:tcPr marL="68562" marR="68562" marT="0" marB="0">
                    <a:solidFill>
                      <a:srgbClr val="C00000"/>
                    </a:solidFill>
                  </a:tcPr>
                </a:tc>
                <a:tc hMerge="1">
                  <a:txBody>
                    <a:bodyPr/>
                    <a:lstStyle/>
                    <a:p>
                      <a:endParaRPr lang="en-US"/>
                    </a:p>
                  </a:txBody>
                  <a:tcPr/>
                </a:tc>
                <a:extLst>
                  <a:ext uri="{0D108BD9-81ED-4DB2-BD59-A6C34878D82A}">
                    <a16:rowId xmlns:a16="http://schemas.microsoft.com/office/drawing/2014/main" val="10000"/>
                  </a:ext>
                </a:extLst>
              </a:tr>
              <a:tr h="470213">
                <a:tc>
                  <a:txBody>
                    <a:bodyPr/>
                    <a:lstStyle/>
                    <a:p>
                      <a:pPr marL="0" marR="0" algn="ctr">
                        <a:spcBef>
                          <a:spcPts val="0"/>
                        </a:spcBef>
                        <a:spcAft>
                          <a:spcPts val="0"/>
                        </a:spcAft>
                      </a:pPr>
                      <a:r>
                        <a:rPr lang="en-US" sz="1600" dirty="0">
                          <a:effectLst/>
                        </a:rPr>
                        <a:t>Semester 7</a:t>
                      </a:r>
                      <a:endParaRPr lang="en-US" sz="1600" dirty="0">
                        <a:effectLst/>
                        <a:latin typeface="Calibri"/>
                        <a:ea typeface="Calibri"/>
                        <a:cs typeface="Times New Roman"/>
                      </a:endParaRPr>
                    </a:p>
                  </a:txBody>
                  <a:tcPr marL="68562" marR="68562" marT="0" marB="0"/>
                </a:tc>
                <a:tc>
                  <a:txBody>
                    <a:bodyPr/>
                    <a:lstStyle/>
                    <a:p>
                      <a:pPr marL="0" marR="0" algn="ctr">
                        <a:spcBef>
                          <a:spcPts val="0"/>
                        </a:spcBef>
                        <a:spcAft>
                          <a:spcPts val="0"/>
                        </a:spcAft>
                      </a:pPr>
                      <a:r>
                        <a:rPr lang="en-US" sz="1600" dirty="0">
                          <a:effectLst/>
                        </a:rPr>
                        <a:t>Semester 8</a:t>
                      </a:r>
                      <a:endParaRPr lang="en-US" sz="1600" dirty="0">
                        <a:effectLst/>
                        <a:latin typeface="Calibri"/>
                        <a:ea typeface="Calibri"/>
                        <a:cs typeface="Times New Roman"/>
                      </a:endParaRPr>
                    </a:p>
                  </a:txBody>
                  <a:tcPr marL="68562" marR="68562" marT="0" marB="0"/>
                </a:tc>
                <a:extLst>
                  <a:ext uri="{0D108BD9-81ED-4DB2-BD59-A6C34878D82A}">
                    <a16:rowId xmlns:a16="http://schemas.microsoft.com/office/drawing/2014/main" val="10001"/>
                  </a:ext>
                </a:extLst>
              </a:tr>
              <a:tr h="303070">
                <a:tc gridSpan="2">
                  <a:txBody>
                    <a:bodyPr/>
                    <a:lstStyle/>
                    <a:p>
                      <a:pPr marL="0" marR="0" algn="ctr">
                        <a:spcBef>
                          <a:spcPts val="0"/>
                        </a:spcBef>
                        <a:spcAft>
                          <a:spcPts val="0"/>
                        </a:spcAft>
                      </a:pPr>
                      <a:r>
                        <a:rPr lang="en-US" sz="1600" baseline="0" dirty="0">
                          <a:effectLst/>
                        </a:rPr>
                        <a:t> Special Education </a:t>
                      </a:r>
                      <a:r>
                        <a:rPr lang="en-US" sz="1600" dirty="0">
                          <a:effectLst/>
                        </a:rPr>
                        <a:t>Track</a:t>
                      </a:r>
                      <a:endParaRPr lang="en-US" sz="1600" dirty="0">
                        <a:effectLst/>
                        <a:latin typeface="Calibri"/>
                        <a:ea typeface="Calibri"/>
                        <a:cs typeface="Times New Roman"/>
                      </a:endParaRPr>
                    </a:p>
                  </a:txBody>
                  <a:tcPr marL="68562" marR="68562" marT="0" marB="0"/>
                </a:tc>
                <a:tc hMerge="1">
                  <a:txBody>
                    <a:bodyPr/>
                    <a:lstStyle/>
                    <a:p>
                      <a:endParaRPr lang="en-US"/>
                    </a:p>
                  </a:txBody>
                  <a:tcPr/>
                </a:tc>
                <a:extLst>
                  <a:ext uri="{0D108BD9-81ED-4DB2-BD59-A6C34878D82A}">
                    <a16:rowId xmlns:a16="http://schemas.microsoft.com/office/drawing/2014/main" val="10002"/>
                  </a:ext>
                </a:extLst>
              </a:tr>
              <a:tr h="1577109">
                <a:tc>
                  <a:txBody>
                    <a:bodyPr/>
                    <a:lstStyle/>
                    <a:p>
                      <a:pPr marL="0" marR="0" algn="l" defTabSz="457200" rtl="0" eaLnBrk="1" latinLnBrk="0" hangingPunct="1">
                        <a:spcBef>
                          <a:spcPts val="0"/>
                        </a:spcBef>
                        <a:spcAft>
                          <a:spcPts val="0"/>
                        </a:spcAft>
                      </a:pPr>
                      <a:r>
                        <a:rPr lang="en-US" sz="1600" kern="1200" dirty="0">
                          <a:effectLst/>
                        </a:rPr>
                        <a:t>Module 19: Implementing/Student Teaching I </a:t>
                      </a:r>
                    </a:p>
                    <a:p>
                      <a:pPr marL="0" marR="0" algn="l" defTabSz="457200" rtl="0" eaLnBrk="1" latinLnBrk="0" hangingPunct="1">
                        <a:spcBef>
                          <a:spcPts val="0"/>
                        </a:spcBef>
                        <a:spcAft>
                          <a:spcPts val="0"/>
                        </a:spcAft>
                      </a:pPr>
                      <a:r>
                        <a:rPr lang="en-US" sz="1600" kern="1200" dirty="0">
                          <a:effectLst/>
                        </a:rPr>
                        <a:t> </a:t>
                      </a:r>
                    </a:p>
                  </a:txBody>
                  <a:tcPr marL="68562" marR="68562" marT="0" marB="0"/>
                </a:tc>
                <a:tc>
                  <a:txBody>
                    <a:bodyPr/>
                    <a:lstStyle/>
                    <a:p>
                      <a:pPr marL="0" marR="0">
                        <a:spcBef>
                          <a:spcPts val="0"/>
                        </a:spcBef>
                        <a:spcAft>
                          <a:spcPts val="0"/>
                        </a:spcAft>
                      </a:pPr>
                      <a:r>
                        <a:rPr lang="en-US" sz="1600" b="1" dirty="0">
                          <a:effectLst/>
                        </a:rPr>
                        <a:t>Student Teaching in the Elem School</a:t>
                      </a:r>
                      <a:endParaRPr lang="en-US" sz="1600" b="1" dirty="0">
                        <a:effectLst/>
                        <a:latin typeface="Calibri"/>
                        <a:ea typeface="Calibri"/>
                        <a:cs typeface="Times New Roman"/>
                      </a:endParaRPr>
                    </a:p>
                  </a:txBody>
                  <a:tcPr marL="68562" marR="68562" marT="0" marB="0"/>
                </a:tc>
                <a:extLst>
                  <a:ext uri="{0D108BD9-81ED-4DB2-BD59-A6C34878D82A}">
                    <a16:rowId xmlns:a16="http://schemas.microsoft.com/office/drawing/2014/main" val="10003"/>
                  </a:ext>
                </a:extLst>
              </a:tr>
              <a:tr h="731330">
                <a:tc>
                  <a:txBody>
                    <a:bodyPr/>
                    <a:lstStyle/>
                    <a:p>
                      <a:pPr marL="0" marR="0" algn="l" defTabSz="457200" rtl="0" eaLnBrk="1" latinLnBrk="0" hangingPunct="1">
                        <a:spcBef>
                          <a:spcPts val="0"/>
                        </a:spcBef>
                        <a:spcAft>
                          <a:spcPts val="0"/>
                        </a:spcAft>
                      </a:pPr>
                      <a:r>
                        <a:rPr lang="en-US" sz="1600" kern="1200" dirty="0">
                          <a:effectLst/>
                        </a:rPr>
                        <a:t>Module 20:  Professional Capstone (1 credit Intro to Special Ed) </a:t>
                      </a:r>
                      <a:endParaRPr lang="en-US" sz="1600" kern="1200" dirty="0">
                        <a:solidFill>
                          <a:schemeClr val="dk1"/>
                        </a:solidFill>
                        <a:effectLst/>
                        <a:latin typeface="+mn-lt"/>
                        <a:ea typeface="+mn-ea"/>
                        <a:cs typeface="+mn-cs"/>
                      </a:endParaRPr>
                    </a:p>
                  </a:txBody>
                  <a:tcPr marL="68562" marR="68562" marT="0" marB="0" anchor="ctr"/>
                </a:tc>
                <a:tc>
                  <a:txBody>
                    <a:bodyPr/>
                    <a:lstStyle/>
                    <a:p>
                      <a:pPr marL="0" marR="0">
                        <a:spcBef>
                          <a:spcPts val="0"/>
                        </a:spcBef>
                        <a:spcAft>
                          <a:spcPts val="0"/>
                        </a:spcAft>
                      </a:pPr>
                      <a:r>
                        <a:rPr lang="en-US" sz="1600" b="1" dirty="0">
                          <a:effectLst/>
                        </a:rPr>
                        <a:t> </a:t>
                      </a:r>
                      <a:endParaRPr lang="en-US" sz="2400" dirty="0">
                        <a:effectLst/>
                        <a:latin typeface="+mn-lt"/>
                        <a:ea typeface="Calibri"/>
                        <a:cs typeface="Times New Roman"/>
                      </a:endParaRPr>
                    </a:p>
                    <a:p>
                      <a:pPr marL="0" marR="0">
                        <a:spcBef>
                          <a:spcPts val="0"/>
                        </a:spcBef>
                        <a:spcAft>
                          <a:spcPts val="0"/>
                        </a:spcAft>
                      </a:pPr>
                      <a:r>
                        <a:rPr lang="en-US" sz="1600" dirty="0">
                          <a:solidFill>
                            <a:srgbClr val="7030A0"/>
                          </a:solidFill>
                          <a:effectLst/>
                          <a:latin typeface="+mn-lt"/>
                          <a:ea typeface="Calibri"/>
                          <a:cs typeface="Times New Roman"/>
                        </a:rPr>
                        <a:t> </a:t>
                      </a:r>
                      <a:endParaRPr lang="en-US" sz="2400" dirty="0">
                        <a:effectLst/>
                        <a:latin typeface="+mn-lt"/>
                        <a:ea typeface="Calibri"/>
                        <a:cs typeface="Times New Roman"/>
                      </a:endParaRPr>
                    </a:p>
                    <a:p>
                      <a:pPr marL="0" marR="0">
                        <a:spcBef>
                          <a:spcPts val="0"/>
                        </a:spcBef>
                        <a:spcAft>
                          <a:spcPts val="0"/>
                        </a:spcAft>
                      </a:pPr>
                      <a:endParaRPr lang="en-US" sz="1600" b="1" dirty="0">
                        <a:effectLst/>
                        <a:latin typeface="Calibri"/>
                        <a:ea typeface="Calibri"/>
                        <a:cs typeface="Times New Roman"/>
                      </a:endParaRPr>
                    </a:p>
                  </a:txBody>
                  <a:tcPr marL="68562" marR="68562" marT="0" marB="0"/>
                </a:tc>
                <a:extLst>
                  <a:ext uri="{0D108BD9-81ED-4DB2-BD59-A6C34878D82A}">
                    <a16:rowId xmlns:a16="http://schemas.microsoft.com/office/drawing/2014/main" val="10004"/>
                  </a:ext>
                </a:extLst>
              </a:tr>
              <a:tr h="683403">
                <a:tc>
                  <a:txBody>
                    <a:bodyPr/>
                    <a:lstStyle/>
                    <a:p>
                      <a:pPr marL="0" marR="0" algn="l" defTabSz="457200" rtl="0" eaLnBrk="1" latinLnBrk="0" hangingPunct="1">
                        <a:spcBef>
                          <a:spcPts val="0"/>
                        </a:spcBef>
                        <a:spcAft>
                          <a:spcPts val="0"/>
                        </a:spcAft>
                      </a:pPr>
                      <a:r>
                        <a:rPr lang="en-US" sz="1600" kern="1200" dirty="0">
                          <a:effectLst/>
                        </a:rPr>
                        <a:t>Professional Learning Community VII</a:t>
                      </a:r>
                    </a:p>
                  </a:txBody>
                  <a:tcPr marL="68562" marR="68562" marT="0" marB="0"/>
                </a:tc>
                <a:tc>
                  <a:txBody>
                    <a:bodyPr/>
                    <a:lstStyle/>
                    <a:p>
                      <a:pPr marL="0" marR="0">
                        <a:spcBef>
                          <a:spcPts val="0"/>
                        </a:spcBef>
                        <a:spcAft>
                          <a:spcPts val="0"/>
                        </a:spcAft>
                      </a:pPr>
                      <a:r>
                        <a:rPr lang="en-US" sz="1600" b="1" dirty="0">
                          <a:effectLst/>
                        </a:rPr>
                        <a:t>Professional Learning Community  VIII</a:t>
                      </a:r>
                    </a:p>
                    <a:p>
                      <a:pPr marL="0" marR="0">
                        <a:spcBef>
                          <a:spcPts val="0"/>
                        </a:spcBef>
                        <a:spcAft>
                          <a:spcPts val="0"/>
                        </a:spcAft>
                      </a:pPr>
                      <a:r>
                        <a:rPr lang="en-US" sz="1600" b="1" dirty="0">
                          <a:effectLst/>
                        </a:rPr>
                        <a:t> </a:t>
                      </a:r>
                      <a:endParaRPr lang="en-US" sz="1600" b="1" dirty="0">
                        <a:effectLst/>
                        <a:latin typeface="Calibri"/>
                        <a:ea typeface="Calibri"/>
                        <a:cs typeface="Times New Roman"/>
                      </a:endParaRPr>
                    </a:p>
                  </a:txBody>
                  <a:tcPr marL="68562" marR="68562" marT="0" marB="0"/>
                </a:tc>
                <a:extLst>
                  <a:ext uri="{0D108BD9-81ED-4DB2-BD59-A6C34878D82A}">
                    <a16:rowId xmlns:a16="http://schemas.microsoft.com/office/drawing/2014/main" val="10005"/>
                  </a:ext>
                </a:extLst>
              </a:tr>
              <a:tr h="868454">
                <a:tc>
                  <a:txBody>
                    <a:bodyPr/>
                    <a:lstStyle/>
                    <a:p>
                      <a:pPr marL="0" marR="0">
                        <a:spcBef>
                          <a:spcPts val="0"/>
                        </a:spcBef>
                        <a:spcAft>
                          <a:spcPts val="0"/>
                        </a:spcAft>
                      </a:pPr>
                      <a:r>
                        <a:rPr lang="en-US" sz="1600" b="1" dirty="0">
                          <a:solidFill>
                            <a:srgbClr val="7030A0"/>
                          </a:solidFill>
                          <a:effectLst/>
                          <a:latin typeface="Calibri"/>
                          <a:ea typeface="Calibri"/>
                          <a:cs typeface="Times New Roman"/>
                        </a:rPr>
                        <a:t>SPED Sequence 5: Student Teaching I: Special Education </a:t>
                      </a:r>
                      <a:r>
                        <a:rPr lang="en-US" sz="1600" dirty="0">
                          <a:solidFill>
                            <a:srgbClr val="7030A0"/>
                          </a:solidFill>
                          <a:effectLst/>
                          <a:latin typeface="Calibri"/>
                          <a:ea typeface="Calibri"/>
                          <a:cs typeface="Times New Roman"/>
                        </a:rPr>
                        <a:t>(3 credits)</a:t>
                      </a:r>
                      <a:endParaRPr lang="en-US" sz="1600" dirty="0">
                        <a:effectLst/>
                        <a:latin typeface="Calibri"/>
                        <a:ea typeface="Calibri"/>
                        <a:cs typeface="Times New Roman"/>
                      </a:endParaRPr>
                    </a:p>
                    <a:p>
                      <a:pPr marL="0" marR="0">
                        <a:spcBef>
                          <a:spcPts val="0"/>
                        </a:spcBef>
                        <a:spcAft>
                          <a:spcPts val="0"/>
                        </a:spcAft>
                      </a:pPr>
                      <a:r>
                        <a:rPr lang="en-US" sz="1600" dirty="0">
                          <a:solidFill>
                            <a:srgbClr val="7030A0"/>
                          </a:solidFill>
                          <a:effectLst/>
                          <a:latin typeface="Calibri"/>
                          <a:ea typeface="Calibri"/>
                          <a:cs typeface="Times New Roman"/>
                        </a:rPr>
                        <a:t> </a:t>
                      </a:r>
                      <a:endParaRPr lang="en-US" sz="1600" dirty="0">
                        <a:effectLst/>
                        <a:latin typeface="Calibri"/>
                        <a:ea typeface="Calibri"/>
                        <a:cs typeface="Times New Roman"/>
                      </a:endParaRPr>
                    </a:p>
                    <a:p>
                      <a:pPr marL="0" marR="0">
                        <a:spcBef>
                          <a:spcPts val="0"/>
                        </a:spcBef>
                        <a:spcAft>
                          <a:spcPts val="0"/>
                        </a:spcAft>
                      </a:pPr>
                      <a:r>
                        <a:rPr lang="en-US" sz="900" dirty="0">
                          <a:solidFill>
                            <a:srgbClr val="7030A0"/>
                          </a:solidFill>
                          <a:effectLst/>
                          <a:latin typeface="Calibri"/>
                          <a:ea typeface="Calibri"/>
                          <a:cs typeface="Times New Roman"/>
                        </a:rPr>
                        <a:t> </a:t>
                      </a:r>
                      <a:endParaRPr lang="en-US" sz="1100" dirty="0">
                        <a:effectLst/>
                        <a:latin typeface="Calibri"/>
                        <a:ea typeface="Calibri"/>
                        <a:cs typeface="Times New Roman"/>
                      </a:endParaRPr>
                    </a:p>
                  </a:txBody>
                  <a:tcPr marL="68562" marR="68562" marT="0" marB="0"/>
                </a:tc>
                <a:tc>
                  <a:txBody>
                    <a:bodyPr/>
                    <a:lstStyle/>
                    <a:p>
                      <a:pPr marL="0" marR="0" algn="l" defTabSz="457200" rtl="0" eaLnBrk="1" latinLnBrk="0" hangingPunct="1">
                        <a:spcBef>
                          <a:spcPts val="0"/>
                        </a:spcBef>
                        <a:spcAft>
                          <a:spcPts val="0"/>
                        </a:spcAft>
                      </a:pPr>
                      <a:r>
                        <a:rPr lang="en-US" sz="1600" b="1" kern="1200" dirty="0">
                          <a:solidFill>
                            <a:srgbClr val="7030A0"/>
                          </a:solidFill>
                          <a:effectLst/>
                          <a:latin typeface="Calibri"/>
                          <a:ea typeface="Calibri"/>
                          <a:cs typeface="Times New Roman"/>
                        </a:rPr>
                        <a:t>Student Teaching in Special Education   (6 weeks)</a:t>
                      </a:r>
                    </a:p>
                  </a:txBody>
                  <a:tcPr marL="68562" marR="68562" marT="0" marB="0"/>
                </a:tc>
                <a:extLst>
                  <a:ext uri="{0D108BD9-81ED-4DB2-BD59-A6C34878D82A}">
                    <a16:rowId xmlns:a16="http://schemas.microsoft.com/office/drawing/2014/main" val="10006"/>
                  </a:ext>
                </a:extLst>
              </a:tr>
              <a:tr h="1577109">
                <a:tc gridSpan="2">
                  <a:txBody>
                    <a:bodyPr/>
                    <a:lstStyle/>
                    <a:p>
                      <a:pPr marL="0" marR="0">
                        <a:spcBef>
                          <a:spcPts val="0"/>
                        </a:spcBef>
                        <a:spcAft>
                          <a:spcPts val="0"/>
                        </a:spcAft>
                      </a:pPr>
                      <a:r>
                        <a:rPr lang="en-US" sz="1600" u="sng" dirty="0">
                          <a:effectLst/>
                        </a:rPr>
                        <a:t>Key Assessments for Competencies (Elementary Education):</a:t>
                      </a:r>
                      <a:endParaRPr lang="en-US" sz="1600" dirty="0">
                        <a:effectLst/>
                      </a:endParaRPr>
                    </a:p>
                    <a:p>
                      <a:pPr marL="342900" marR="0" lvl="0" indent="-342900">
                        <a:spcBef>
                          <a:spcPts val="0"/>
                        </a:spcBef>
                        <a:spcAft>
                          <a:spcPts val="0"/>
                        </a:spcAft>
                        <a:buFont typeface="+mj-lt"/>
                        <a:buAutoNum type="arabicPeriod"/>
                      </a:pPr>
                      <a:r>
                        <a:rPr lang="en-US" sz="1600" dirty="0">
                          <a:effectLst/>
                        </a:rPr>
                        <a:t>Maintain  GPA, complete and pass for </a:t>
                      </a:r>
                      <a:r>
                        <a:rPr lang="en-US" sz="1600" dirty="0" err="1">
                          <a:effectLst/>
                        </a:rPr>
                        <a:t>MoCA</a:t>
                      </a:r>
                      <a:r>
                        <a:rPr lang="en-US" sz="1600" dirty="0">
                          <a:effectLst/>
                        </a:rPr>
                        <a:t> </a:t>
                      </a:r>
                    </a:p>
                    <a:p>
                      <a:pPr marL="342900" marR="0" lvl="0" indent="-342900">
                        <a:spcBef>
                          <a:spcPts val="0"/>
                        </a:spcBef>
                        <a:spcAft>
                          <a:spcPts val="0"/>
                        </a:spcAft>
                        <a:buFont typeface="+mj-lt"/>
                        <a:buAutoNum type="arabicPeriod"/>
                      </a:pPr>
                      <a:r>
                        <a:rPr lang="en-US" sz="1600" dirty="0" err="1">
                          <a:effectLst/>
                        </a:rPr>
                        <a:t>MoPTA</a:t>
                      </a:r>
                      <a:r>
                        <a:rPr lang="en-US" sz="1600" dirty="0">
                          <a:effectLst/>
                        </a:rPr>
                        <a:t> Task </a:t>
                      </a:r>
                    </a:p>
                    <a:p>
                      <a:pPr marL="342900" marR="0" lvl="0" indent="-342900">
                        <a:spcBef>
                          <a:spcPts val="0"/>
                        </a:spcBef>
                        <a:spcAft>
                          <a:spcPts val="0"/>
                        </a:spcAft>
                        <a:buFont typeface="+mj-lt"/>
                        <a:buAutoNum type="arabicPeriod"/>
                      </a:pPr>
                      <a:r>
                        <a:rPr lang="en-US" sz="1600" dirty="0">
                          <a:effectLst/>
                        </a:rPr>
                        <a:t>PLC Reflection Journal</a:t>
                      </a:r>
                    </a:p>
                    <a:p>
                      <a:pPr marL="0" marR="0">
                        <a:spcBef>
                          <a:spcPts val="0"/>
                        </a:spcBef>
                        <a:spcAft>
                          <a:spcPts val="0"/>
                        </a:spcAft>
                      </a:pPr>
                      <a:r>
                        <a:rPr lang="en-US" sz="1600" dirty="0">
                          <a:effectLst/>
                        </a:rPr>
                        <a:t> </a:t>
                      </a:r>
                      <a:endParaRPr lang="en-US" sz="1600" dirty="0">
                        <a:effectLst/>
                        <a:latin typeface="Calibri"/>
                        <a:ea typeface="Calibri"/>
                        <a:cs typeface="Times New Roman"/>
                      </a:endParaRPr>
                    </a:p>
                  </a:txBody>
                  <a:tcPr marL="68562" marR="68562" marT="0" marB="0"/>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3820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21085" y="131489"/>
          <a:ext cx="8635563" cy="6454114"/>
        </p:xfrm>
        <a:graphic>
          <a:graphicData uri="http://schemas.openxmlformats.org/drawingml/2006/table">
            <a:tbl>
              <a:tblPr firstRow="1" firstCol="1" bandRow="1">
                <a:tableStyleId>{69CF1AB2-1976-4502-BF36-3FF5EA218861}</a:tableStyleId>
              </a:tblPr>
              <a:tblGrid>
                <a:gridCol w="4436681">
                  <a:extLst>
                    <a:ext uri="{9D8B030D-6E8A-4147-A177-3AD203B41FA5}">
                      <a16:colId xmlns:a16="http://schemas.microsoft.com/office/drawing/2014/main" val="20000"/>
                    </a:ext>
                  </a:extLst>
                </a:gridCol>
                <a:gridCol w="4198882">
                  <a:extLst>
                    <a:ext uri="{9D8B030D-6E8A-4147-A177-3AD203B41FA5}">
                      <a16:colId xmlns:a16="http://schemas.microsoft.com/office/drawing/2014/main" val="20001"/>
                    </a:ext>
                  </a:extLst>
                </a:gridCol>
              </a:tblGrid>
              <a:tr h="397572">
                <a:tc gridSpan="2">
                  <a:txBody>
                    <a:bodyPr/>
                    <a:lstStyle/>
                    <a:p>
                      <a:pPr marL="0" marR="0" algn="ctr">
                        <a:spcBef>
                          <a:spcPts val="0"/>
                        </a:spcBef>
                        <a:spcAft>
                          <a:spcPts val="0"/>
                        </a:spcAft>
                      </a:pPr>
                      <a:r>
                        <a:rPr lang="en-US" sz="1600" dirty="0">
                          <a:effectLst/>
                        </a:rPr>
                        <a:t>PHASE III</a:t>
                      </a:r>
                      <a:endParaRPr lang="en-US" sz="1600" dirty="0">
                        <a:effectLst/>
                        <a:latin typeface="Calibri"/>
                        <a:ea typeface="Calibri"/>
                        <a:cs typeface="Times New Roman"/>
                      </a:endParaRPr>
                    </a:p>
                  </a:txBody>
                  <a:tcPr marL="68562" marR="68562" marT="0" marB="0">
                    <a:solidFill>
                      <a:srgbClr val="C00000"/>
                    </a:solidFill>
                  </a:tcPr>
                </a:tc>
                <a:tc hMerge="1">
                  <a:txBody>
                    <a:bodyPr/>
                    <a:lstStyle/>
                    <a:p>
                      <a:endParaRPr lang="en-US"/>
                    </a:p>
                  </a:txBody>
                  <a:tcPr/>
                </a:tc>
                <a:extLst>
                  <a:ext uri="{0D108BD9-81ED-4DB2-BD59-A6C34878D82A}">
                    <a16:rowId xmlns:a16="http://schemas.microsoft.com/office/drawing/2014/main" val="10000"/>
                  </a:ext>
                </a:extLst>
              </a:tr>
              <a:tr h="397572">
                <a:tc>
                  <a:txBody>
                    <a:bodyPr/>
                    <a:lstStyle/>
                    <a:p>
                      <a:pPr marL="0" marR="0" algn="ctr">
                        <a:spcBef>
                          <a:spcPts val="0"/>
                        </a:spcBef>
                        <a:spcAft>
                          <a:spcPts val="0"/>
                        </a:spcAft>
                      </a:pPr>
                      <a:r>
                        <a:rPr lang="en-US" sz="1600" dirty="0">
                          <a:effectLst/>
                        </a:rPr>
                        <a:t>Semester 7</a:t>
                      </a:r>
                      <a:endParaRPr lang="en-US" sz="1600" dirty="0">
                        <a:effectLst/>
                        <a:latin typeface="Calibri"/>
                        <a:ea typeface="Calibri"/>
                        <a:cs typeface="Times New Roman"/>
                      </a:endParaRPr>
                    </a:p>
                  </a:txBody>
                  <a:tcPr marL="68562" marR="68562" marT="0" marB="0"/>
                </a:tc>
                <a:tc>
                  <a:txBody>
                    <a:bodyPr/>
                    <a:lstStyle/>
                    <a:p>
                      <a:pPr marL="0" marR="0" algn="ctr">
                        <a:spcBef>
                          <a:spcPts val="0"/>
                        </a:spcBef>
                        <a:spcAft>
                          <a:spcPts val="0"/>
                        </a:spcAft>
                      </a:pPr>
                      <a:r>
                        <a:rPr lang="en-US" sz="1600">
                          <a:effectLst/>
                        </a:rPr>
                        <a:t>Semester 8</a:t>
                      </a:r>
                      <a:endParaRPr lang="en-US" sz="1600">
                        <a:effectLst/>
                        <a:latin typeface="Calibri"/>
                        <a:ea typeface="Calibri"/>
                        <a:cs typeface="Times New Roman"/>
                      </a:endParaRPr>
                    </a:p>
                  </a:txBody>
                  <a:tcPr marL="68562" marR="68562" marT="0" marB="0"/>
                </a:tc>
                <a:extLst>
                  <a:ext uri="{0D108BD9-81ED-4DB2-BD59-A6C34878D82A}">
                    <a16:rowId xmlns:a16="http://schemas.microsoft.com/office/drawing/2014/main" val="10001"/>
                  </a:ext>
                </a:extLst>
              </a:tr>
              <a:tr h="397572">
                <a:tc gridSpan="2">
                  <a:txBody>
                    <a:bodyPr/>
                    <a:lstStyle/>
                    <a:p>
                      <a:pPr marL="0" marR="0" algn="ctr">
                        <a:spcBef>
                          <a:spcPts val="0"/>
                        </a:spcBef>
                        <a:spcAft>
                          <a:spcPts val="0"/>
                        </a:spcAft>
                      </a:pPr>
                      <a:r>
                        <a:rPr lang="en-US" sz="1600" dirty="0">
                          <a:effectLst/>
                        </a:rPr>
                        <a:t>Middle and High School Certification</a:t>
                      </a:r>
                      <a:endParaRPr lang="en-US" sz="1600" dirty="0">
                        <a:effectLst/>
                        <a:latin typeface="Calibri"/>
                        <a:ea typeface="Calibri"/>
                        <a:cs typeface="Times New Roman"/>
                      </a:endParaRPr>
                    </a:p>
                  </a:txBody>
                  <a:tcPr marL="68562" marR="68562" marT="0" marB="0"/>
                </a:tc>
                <a:tc hMerge="1">
                  <a:txBody>
                    <a:bodyPr/>
                    <a:lstStyle/>
                    <a:p>
                      <a:endParaRPr lang="en-US"/>
                    </a:p>
                  </a:txBody>
                  <a:tcPr/>
                </a:tc>
                <a:extLst>
                  <a:ext uri="{0D108BD9-81ED-4DB2-BD59-A6C34878D82A}">
                    <a16:rowId xmlns:a16="http://schemas.microsoft.com/office/drawing/2014/main" val="10002"/>
                  </a:ext>
                </a:extLst>
              </a:tr>
              <a:tr h="2611371">
                <a:tc>
                  <a:txBody>
                    <a:bodyPr/>
                    <a:lstStyle/>
                    <a:p>
                      <a:pPr marL="0" marR="0">
                        <a:spcBef>
                          <a:spcPts val="0"/>
                        </a:spcBef>
                        <a:spcAft>
                          <a:spcPts val="0"/>
                        </a:spcAft>
                      </a:pPr>
                      <a:r>
                        <a:rPr lang="en-US" sz="1600" b="0" dirty="0">
                          <a:effectLst/>
                        </a:rPr>
                        <a:t>Middle School/Secondary School Practicum </a:t>
                      </a:r>
                    </a:p>
                    <a:p>
                      <a:pPr marL="0" marR="0">
                        <a:spcBef>
                          <a:spcPts val="0"/>
                        </a:spcBef>
                        <a:spcAft>
                          <a:spcPts val="0"/>
                        </a:spcAft>
                      </a:pPr>
                      <a:r>
                        <a:rPr lang="en-US" sz="1600" b="0" dirty="0">
                          <a:effectLst/>
                        </a:rPr>
                        <a:t> </a:t>
                      </a:r>
                    </a:p>
                    <a:p>
                      <a:pPr marL="0" marR="0">
                        <a:spcBef>
                          <a:spcPts val="0"/>
                        </a:spcBef>
                        <a:spcAft>
                          <a:spcPts val="0"/>
                        </a:spcAft>
                      </a:pPr>
                      <a:r>
                        <a:rPr lang="en-US" sz="1600" b="0" dirty="0">
                          <a:effectLst/>
                        </a:rPr>
                        <a:t>NOTE: Placement needs to establish so that student meet consecutive days and/or 2+ hours per day, can meet all day for one day a week.</a:t>
                      </a:r>
                    </a:p>
                    <a:p>
                      <a:pPr marL="0" marR="0">
                        <a:spcBef>
                          <a:spcPts val="0"/>
                        </a:spcBef>
                        <a:spcAft>
                          <a:spcPts val="0"/>
                        </a:spcAft>
                      </a:pPr>
                      <a:r>
                        <a:rPr lang="en-US" sz="1600" b="0" dirty="0">
                          <a:effectLst/>
                        </a:rPr>
                        <a:t> </a:t>
                      </a:r>
                    </a:p>
                    <a:p>
                      <a:pPr marL="0" marR="0">
                        <a:spcBef>
                          <a:spcPts val="0"/>
                        </a:spcBef>
                        <a:spcAft>
                          <a:spcPts val="0"/>
                        </a:spcAft>
                      </a:pPr>
                      <a:r>
                        <a:rPr lang="en-US" sz="1600" b="0" dirty="0" err="1">
                          <a:effectLst/>
                        </a:rPr>
                        <a:t>MoPTA</a:t>
                      </a:r>
                      <a:r>
                        <a:rPr lang="en-US" sz="1600" b="0" dirty="0">
                          <a:effectLst/>
                        </a:rPr>
                        <a:t> Task 4- make an appointment with content advisor</a:t>
                      </a:r>
                    </a:p>
                    <a:p>
                      <a:pPr marL="0" marR="0">
                        <a:spcBef>
                          <a:spcPts val="0"/>
                        </a:spcBef>
                        <a:spcAft>
                          <a:spcPts val="0"/>
                        </a:spcAft>
                      </a:pPr>
                      <a:r>
                        <a:rPr lang="en-US" sz="1600" b="0" dirty="0">
                          <a:effectLst/>
                        </a:rPr>
                        <a:t> </a:t>
                      </a:r>
                    </a:p>
                    <a:p>
                      <a:pPr marL="0" marR="0">
                        <a:spcBef>
                          <a:spcPts val="0"/>
                        </a:spcBef>
                        <a:spcAft>
                          <a:spcPts val="0"/>
                        </a:spcAft>
                      </a:pPr>
                      <a:r>
                        <a:rPr lang="en-US" sz="1600" b="0" dirty="0">
                          <a:effectLst/>
                        </a:rPr>
                        <a:t> </a:t>
                      </a:r>
                      <a:endParaRPr lang="en-US" sz="1600" b="0" dirty="0">
                        <a:effectLst/>
                        <a:latin typeface="Calibri"/>
                        <a:ea typeface="Calibri"/>
                        <a:cs typeface="Times New Roman"/>
                      </a:endParaRPr>
                    </a:p>
                  </a:txBody>
                  <a:tcPr marL="68562" marR="68562" marT="0" marB="0"/>
                </a:tc>
                <a:tc>
                  <a:txBody>
                    <a:bodyPr/>
                    <a:lstStyle/>
                    <a:p>
                      <a:pPr marL="0" marR="0">
                        <a:spcBef>
                          <a:spcPts val="0"/>
                        </a:spcBef>
                        <a:spcAft>
                          <a:spcPts val="0"/>
                        </a:spcAft>
                      </a:pPr>
                      <a:r>
                        <a:rPr lang="en-US" sz="1600" dirty="0">
                          <a:effectLst/>
                        </a:rPr>
                        <a:t>Directed Teaching (10 hours)</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endParaRPr lang="en-US" sz="1600" dirty="0">
                        <a:effectLst/>
                        <a:latin typeface="Calibri"/>
                        <a:ea typeface="Calibri"/>
                        <a:cs typeface="Times New Roman"/>
                      </a:endParaRPr>
                    </a:p>
                  </a:txBody>
                  <a:tcPr marL="68562" marR="68562" marT="0" marB="0"/>
                </a:tc>
                <a:extLst>
                  <a:ext uri="{0D108BD9-81ED-4DB2-BD59-A6C34878D82A}">
                    <a16:rowId xmlns:a16="http://schemas.microsoft.com/office/drawing/2014/main" val="10003"/>
                  </a:ext>
                </a:extLst>
              </a:tr>
              <a:tr h="1462659">
                <a:tc>
                  <a:txBody>
                    <a:bodyPr/>
                    <a:lstStyle/>
                    <a:p>
                      <a:pPr marL="0" marR="0">
                        <a:spcBef>
                          <a:spcPts val="0"/>
                        </a:spcBef>
                        <a:spcAft>
                          <a:spcPts val="0"/>
                        </a:spcAft>
                      </a:pPr>
                      <a:r>
                        <a:rPr lang="en-US" sz="1600" b="0" dirty="0">
                          <a:effectLst/>
                        </a:rPr>
                        <a:t>Psych of Early Adolescence/Adolescent Psychology (2 </a:t>
                      </a:r>
                      <a:r>
                        <a:rPr lang="en-US" sz="1600" b="0" dirty="0" err="1">
                          <a:effectLst/>
                        </a:rPr>
                        <a:t>hrs</a:t>
                      </a:r>
                      <a:r>
                        <a:rPr lang="en-US" sz="1600" b="0" dirty="0">
                          <a:effectLst/>
                        </a:rPr>
                        <a:t>)</a:t>
                      </a:r>
                      <a:endParaRPr lang="en-US" sz="1600" b="0" dirty="0">
                        <a:effectLst/>
                        <a:latin typeface="Calibri"/>
                        <a:ea typeface="Calibri"/>
                        <a:cs typeface="Times New Roman"/>
                      </a:endParaRPr>
                    </a:p>
                  </a:txBody>
                  <a:tcPr marL="68562" marR="68562" marT="0" marB="0"/>
                </a:tc>
                <a:tc>
                  <a:txBody>
                    <a:bodyPr/>
                    <a:lstStyle/>
                    <a:p>
                      <a:pPr marL="0" marR="0">
                        <a:spcBef>
                          <a:spcPts val="0"/>
                        </a:spcBef>
                        <a:spcAft>
                          <a:spcPts val="0"/>
                        </a:spcAft>
                      </a:pPr>
                      <a:r>
                        <a:rPr lang="en-US" sz="1600" dirty="0">
                          <a:effectLst/>
                        </a:rPr>
                        <a:t>Capstone Course (focusing on Intro to Special Ed., School  and Society, and Classroom Management)</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a:t>
                      </a:r>
                      <a:endParaRPr lang="en-US" sz="1600" dirty="0">
                        <a:effectLst/>
                        <a:latin typeface="Calibri"/>
                        <a:ea typeface="Calibri"/>
                        <a:cs typeface="Times New Roman"/>
                      </a:endParaRPr>
                    </a:p>
                  </a:txBody>
                  <a:tcPr marL="68562" marR="68562" marT="0" marB="0"/>
                </a:tc>
                <a:extLst>
                  <a:ext uri="{0D108BD9-81ED-4DB2-BD59-A6C34878D82A}">
                    <a16:rowId xmlns:a16="http://schemas.microsoft.com/office/drawing/2014/main" val="10004"/>
                  </a:ext>
                </a:extLst>
              </a:tr>
              <a:tr h="1186987">
                <a:tc>
                  <a:txBody>
                    <a:bodyPr/>
                    <a:lstStyle/>
                    <a:p>
                      <a:pPr marL="0" marR="0">
                        <a:spcBef>
                          <a:spcPts val="0"/>
                        </a:spcBef>
                        <a:spcAft>
                          <a:spcPts val="0"/>
                        </a:spcAft>
                      </a:pPr>
                      <a:r>
                        <a:rPr lang="en-US" sz="1600" b="0" u="sng">
                          <a:effectLst/>
                        </a:rPr>
                        <a:t>Key Assessments for Competencies:</a:t>
                      </a:r>
                      <a:endParaRPr lang="en-US" sz="1600" b="0">
                        <a:effectLst/>
                      </a:endParaRPr>
                    </a:p>
                    <a:p>
                      <a:pPr marL="342900" marR="0" lvl="0" indent="-342900">
                        <a:spcBef>
                          <a:spcPts val="0"/>
                        </a:spcBef>
                        <a:spcAft>
                          <a:spcPts val="0"/>
                        </a:spcAft>
                        <a:buFont typeface="+mj-lt"/>
                        <a:buAutoNum type="arabicPeriod"/>
                      </a:pPr>
                      <a:r>
                        <a:rPr lang="en-US" sz="1600" b="0">
                          <a:effectLst/>
                        </a:rPr>
                        <a:t>Maintain  GPA, complete and pass for MoCA </a:t>
                      </a:r>
                    </a:p>
                    <a:p>
                      <a:pPr marL="342900" marR="0" lvl="0" indent="-342900">
                        <a:spcBef>
                          <a:spcPts val="0"/>
                        </a:spcBef>
                        <a:spcAft>
                          <a:spcPts val="0"/>
                        </a:spcAft>
                        <a:buFont typeface="+mj-lt"/>
                        <a:buAutoNum type="arabicPeriod"/>
                      </a:pPr>
                      <a:r>
                        <a:rPr lang="en-US" sz="1600" b="0">
                          <a:effectLst/>
                        </a:rPr>
                        <a:t>MoPTA Task </a:t>
                      </a:r>
                    </a:p>
                    <a:p>
                      <a:pPr marL="0" marR="0">
                        <a:spcBef>
                          <a:spcPts val="0"/>
                        </a:spcBef>
                        <a:spcAft>
                          <a:spcPts val="0"/>
                        </a:spcAft>
                      </a:pPr>
                      <a:r>
                        <a:rPr lang="en-US" sz="1600" b="0">
                          <a:effectLst/>
                        </a:rPr>
                        <a:t>PLC Reflection Journal</a:t>
                      </a:r>
                      <a:endParaRPr lang="en-US" sz="1600" b="0">
                        <a:effectLst/>
                        <a:latin typeface="Calibri"/>
                        <a:ea typeface="Calibri"/>
                        <a:cs typeface="Times New Roman"/>
                      </a:endParaRPr>
                    </a:p>
                  </a:txBody>
                  <a:tcPr marL="68562" marR="68562" marT="0" marB="0" anchor="ctr"/>
                </a:tc>
                <a:tc>
                  <a:txBody>
                    <a:bodyPr/>
                    <a:lstStyle/>
                    <a:p>
                      <a:pPr marL="0" marR="0">
                        <a:spcBef>
                          <a:spcPts val="0"/>
                        </a:spcBef>
                        <a:spcAft>
                          <a:spcPts val="0"/>
                        </a:spcAft>
                      </a:pPr>
                      <a:r>
                        <a:rPr lang="en-US" sz="1600" dirty="0">
                          <a:effectLst/>
                        </a:rPr>
                        <a:t> </a:t>
                      </a:r>
                      <a:endParaRPr lang="en-US" sz="1600" dirty="0">
                        <a:effectLst/>
                        <a:latin typeface="Calibri"/>
                        <a:ea typeface="Calibri"/>
                        <a:cs typeface="Times New Roman"/>
                      </a:endParaRPr>
                    </a:p>
                  </a:txBody>
                  <a:tcPr marL="68562" marR="68562"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0292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8E7657-5C4A-453F-B45D-2BFBB681E6DB}"/>
              </a:ext>
            </a:extLst>
          </p:cNvPr>
          <p:cNvSpPr/>
          <p:nvPr/>
        </p:nvSpPr>
        <p:spPr>
          <a:xfrm>
            <a:off x="838200" y="1997839"/>
            <a:ext cx="9601200" cy="4401205"/>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Prior to the redesign of our clinical field experiences, candidates could student teach in a location of their choosing. In preparation for redesign, specifically Phase III or the yearlong student teaching experience, the clinical and field experiences office selected specific geographic regions where candidates could student teach. We identified student-teaching centers, or hubs, in a four-state region where we could optimally train university supervisors and provide consistent support. Candidates can student teach in districts within a 30-mile radius of one of seven hubs.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92D30BD7-AA20-43A0-9416-4B8C3E74B7A8}"/>
              </a:ext>
            </a:extLst>
          </p:cNvPr>
          <p:cNvSpPr>
            <a:spLocks noGrp="1"/>
          </p:cNvSpPr>
          <p:nvPr>
            <p:ph type="title"/>
          </p:nvPr>
        </p:nvSpPr>
        <p:spPr/>
        <p:txBody>
          <a:bodyPr>
            <a:normAutofit/>
          </a:bodyPr>
          <a:lstStyle/>
          <a:p>
            <a:r>
              <a:rPr lang="en-US" sz="4000" dirty="0"/>
              <a:t>Phase III- hubs, clinical practice, and partnerships</a:t>
            </a:r>
          </a:p>
        </p:txBody>
      </p:sp>
    </p:spTree>
    <p:extLst>
      <p:ext uri="{BB962C8B-B14F-4D97-AF65-F5344CB8AC3E}">
        <p14:creationId xmlns:p14="http://schemas.microsoft.com/office/powerpoint/2010/main" val="2399738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DE6C-F431-46D0-93F7-515DE276A465}"/>
              </a:ext>
            </a:extLst>
          </p:cNvPr>
          <p:cNvSpPr>
            <a:spLocks noGrp="1"/>
          </p:cNvSpPr>
          <p:nvPr>
            <p:ph type="title"/>
          </p:nvPr>
        </p:nvSpPr>
        <p:spPr>
          <a:xfrm>
            <a:off x="609600" y="365127"/>
            <a:ext cx="10744201" cy="1325563"/>
          </a:xfrm>
        </p:spPr>
        <p:txBody>
          <a:bodyPr>
            <a:normAutofit/>
          </a:bodyPr>
          <a:lstStyle/>
          <a:p>
            <a:r>
              <a:rPr lang="en-US" sz="3600" dirty="0"/>
              <a:t>Rationale for Phase III (influenced by Zeichner, 2010) </a:t>
            </a:r>
          </a:p>
        </p:txBody>
      </p:sp>
      <p:sp>
        <p:nvSpPr>
          <p:cNvPr id="3" name="Content Placeholder 2">
            <a:extLst>
              <a:ext uri="{FF2B5EF4-FFF2-40B4-BE49-F238E27FC236}">
                <a16:creationId xmlns:a16="http://schemas.microsoft.com/office/drawing/2014/main" id="{FD304695-2398-4D03-A68D-85B7ADF2E289}"/>
              </a:ext>
            </a:extLst>
          </p:cNvPr>
          <p:cNvSpPr>
            <a:spLocks noGrp="1"/>
          </p:cNvSpPr>
          <p:nvPr>
            <p:ph idx="1"/>
          </p:nvPr>
        </p:nvSpPr>
        <p:spPr/>
        <p:txBody>
          <a:bodyPr/>
          <a:lstStyle/>
          <a:p>
            <a:pPr marL="514350" indent="-514350">
              <a:buAutoNum type="arabicParenR"/>
            </a:pPr>
            <a:r>
              <a:rPr lang="en-US" dirty="0"/>
              <a:t>to optimize resources during a time of decreased state funding </a:t>
            </a:r>
          </a:p>
          <a:p>
            <a:pPr marL="971413" lvl="1" indent="-514350">
              <a:buAutoNum type="arabicParenR"/>
            </a:pPr>
            <a:r>
              <a:rPr lang="en-US" dirty="0"/>
              <a:t>Hubs, year-long elementary </a:t>
            </a:r>
            <a:r>
              <a:rPr lang="en-US"/>
              <a:t>student teaching, </a:t>
            </a:r>
            <a:r>
              <a:rPr lang="en-US" dirty="0"/>
              <a:t>advisory committee</a:t>
            </a:r>
          </a:p>
          <a:p>
            <a:pPr marL="0" indent="0">
              <a:buNone/>
            </a:pPr>
            <a:r>
              <a:rPr lang="en-US" dirty="0"/>
              <a:t>2) ensure access to a highly-trained university supervisor </a:t>
            </a:r>
          </a:p>
          <a:p>
            <a:pPr marL="0" indent="0">
              <a:buNone/>
            </a:pPr>
            <a:r>
              <a:rPr lang="en-US" dirty="0"/>
              <a:t>3) deepen the pool of well-prepared cooperating teachers </a:t>
            </a:r>
          </a:p>
          <a:p>
            <a:pPr marL="0" indent="0">
              <a:buNone/>
            </a:pPr>
            <a:r>
              <a:rPr lang="en-US" dirty="0"/>
              <a:t>4) provide a forum for continued learning and collaboration for candidates</a:t>
            </a:r>
          </a:p>
        </p:txBody>
      </p:sp>
    </p:spTree>
    <p:extLst>
      <p:ext uri="{BB962C8B-B14F-4D97-AF65-F5344CB8AC3E}">
        <p14:creationId xmlns:p14="http://schemas.microsoft.com/office/powerpoint/2010/main" val="4187584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4402-1D22-4D61-ADEE-238532C55CC1}"/>
              </a:ext>
            </a:extLst>
          </p:cNvPr>
          <p:cNvSpPr>
            <a:spLocks noGrp="1"/>
          </p:cNvSpPr>
          <p:nvPr>
            <p:ph type="title"/>
          </p:nvPr>
        </p:nvSpPr>
        <p:spPr/>
        <p:txBody>
          <a:bodyPr/>
          <a:lstStyle/>
          <a:p>
            <a:r>
              <a:rPr lang="en-US" dirty="0"/>
              <a:t>How do we know Redesign has made a difference? What evidence informs this?</a:t>
            </a:r>
          </a:p>
        </p:txBody>
      </p:sp>
      <p:sp>
        <p:nvSpPr>
          <p:cNvPr id="3" name="Content Placeholder 2">
            <a:extLst>
              <a:ext uri="{FF2B5EF4-FFF2-40B4-BE49-F238E27FC236}">
                <a16:creationId xmlns:a16="http://schemas.microsoft.com/office/drawing/2014/main" id="{9B69A138-1569-4D2F-A8A7-ADE786B6ECB6}"/>
              </a:ext>
            </a:extLst>
          </p:cNvPr>
          <p:cNvSpPr>
            <a:spLocks noGrp="1"/>
          </p:cNvSpPr>
          <p:nvPr>
            <p:ph idx="1"/>
          </p:nvPr>
        </p:nvSpPr>
        <p:spPr>
          <a:xfrm>
            <a:off x="838201" y="1825625"/>
            <a:ext cx="10515600" cy="4667248"/>
          </a:xfrm>
        </p:spPr>
        <p:txBody>
          <a:bodyPr/>
          <a:lstStyle/>
          <a:p>
            <a:r>
              <a:rPr lang="en-US" dirty="0"/>
              <a:t>Drs. Smith, Singleton, and Rich</a:t>
            </a:r>
          </a:p>
          <a:p>
            <a:pPr lvl="1"/>
            <a:r>
              <a:rPr lang="en-US" dirty="0"/>
              <a:t>Student-level evidence and reflection</a:t>
            </a:r>
          </a:p>
          <a:p>
            <a:pPr lvl="1"/>
            <a:r>
              <a:rPr lang="en-US" dirty="0"/>
              <a:t>Faculty-level evidence and reflection</a:t>
            </a:r>
          </a:p>
          <a:p>
            <a:pPr lvl="1"/>
            <a:r>
              <a:rPr lang="en-US" dirty="0"/>
              <a:t>Clinical practice</a:t>
            </a:r>
          </a:p>
          <a:p>
            <a:r>
              <a:rPr lang="en-US" dirty="0"/>
              <a:t>Dr. Wood</a:t>
            </a:r>
          </a:p>
          <a:p>
            <a:pPr lvl="1"/>
            <a:r>
              <a:rPr lang="en-US" dirty="0"/>
              <a:t>Partnerships and reflections from practitioners </a:t>
            </a:r>
          </a:p>
          <a:p>
            <a:pPr lvl="1"/>
            <a:r>
              <a:rPr lang="en-US" dirty="0"/>
              <a:t>Visits to schools</a:t>
            </a:r>
          </a:p>
          <a:p>
            <a:pPr lvl="1"/>
            <a:r>
              <a:rPr lang="en-US" dirty="0"/>
              <a:t>Follow-ups with gift baskets</a:t>
            </a:r>
          </a:p>
          <a:p>
            <a:pPr lvl="1"/>
            <a:r>
              <a:rPr lang="en-US" dirty="0"/>
              <a:t>New directions for liaison-partners for local schools</a:t>
            </a:r>
          </a:p>
          <a:p>
            <a:r>
              <a:rPr lang="en-US" dirty="0"/>
              <a:t>All: What has Northwest learned? How have faculty grown?</a:t>
            </a:r>
          </a:p>
          <a:p>
            <a:pPr lvl="1"/>
            <a:endParaRPr lang="en-US" dirty="0"/>
          </a:p>
        </p:txBody>
      </p:sp>
    </p:spTree>
    <p:extLst>
      <p:ext uri="{BB962C8B-B14F-4D97-AF65-F5344CB8AC3E}">
        <p14:creationId xmlns:p14="http://schemas.microsoft.com/office/powerpoint/2010/main" val="385122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extBox 6"/>
          <p:cNvSpPr txBox="1"/>
          <p:nvPr/>
        </p:nvSpPr>
        <p:spPr>
          <a:xfrm>
            <a:off x="1990888" y="550975"/>
            <a:ext cx="8375969" cy="784830"/>
          </a:xfrm>
          <a:prstGeom prst="rect">
            <a:avLst/>
          </a:prstGeom>
          <a:noFill/>
        </p:spPr>
        <p:txBody>
          <a:bodyPr wrap="square" rtlCol="0">
            <a:spAutoFit/>
          </a:bodyPr>
          <a:lstStyle/>
          <a:p>
            <a:r>
              <a:rPr lang="en-US" sz="4500" dirty="0">
                <a:solidFill>
                  <a:srgbClr val="FFFFFF"/>
                </a:solidFill>
                <a:latin typeface="Avenir Heavy"/>
                <a:cs typeface="Avenir Heavy"/>
              </a:rPr>
              <a:t>Our team</a:t>
            </a:r>
          </a:p>
        </p:txBody>
      </p:sp>
      <p:sp>
        <p:nvSpPr>
          <p:cNvPr id="8" name="TextBox 7"/>
          <p:cNvSpPr txBox="1"/>
          <p:nvPr/>
        </p:nvSpPr>
        <p:spPr>
          <a:xfrm>
            <a:off x="1990888" y="1671601"/>
            <a:ext cx="8375969" cy="4401205"/>
          </a:xfrm>
          <a:prstGeom prst="rect">
            <a:avLst/>
          </a:prstGeom>
          <a:noFill/>
        </p:spPr>
        <p:txBody>
          <a:bodyPr wrap="square" rtlCol="0">
            <a:spAutoFit/>
          </a:bodyPr>
          <a:lstStyle/>
          <a:p>
            <a:r>
              <a:rPr lang="en-US" sz="2800" dirty="0">
                <a:solidFill>
                  <a:srgbClr val="92D050"/>
                </a:solidFill>
                <a:latin typeface="Calibri"/>
                <a:cs typeface="Avenir Book"/>
              </a:rPr>
              <a:t>Dr. Linda Gray-Smith, Assistant Professor and former school District HR leader</a:t>
            </a:r>
          </a:p>
          <a:p>
            <a:r>
              <a:rPr lang="en-US" sz="2800" dirty="0">
                <a:solidFill>
                  <a:srgbClr val="92D050"/>
                </a:solidFill>
                <a:latin typeface="Calibri"/>
                <a:cs typeface="Avenir Book"/>
              </a:rPr>
              <a:t>Dr. Sue Wood, Assistant Dean and Curricular Leader</a:t>
            </a:r>
          </a:p>
          <a:p>
            <a:r>
              <a:rPr lang="en-US" sz="2800" dirty="0">
                <a:solidFill>
                  <a:srgbClr val="92D050"/>
                </a:solidFill>
                <a:latin typeface="Calibri"/>
                <a:cs typeface="Avenir Book"/>
              </a:rPr>
              <a:t>Dr. Greg Rich, Clinical Field Experience Coordinator and former district administrator</a:t>
            </a:r>
          </a:p>
          <a:p>
            <a:r>
              <a:rPr lang="en-US" sz="2800" dirty="0">
                <a:solidFill>
                  <a:srgbClr val="92D050"/>
                </a:solidFill>
                <a:latin typeface="Calibri"/>
                <a:cs typeface="Avenir Book"/>
              </a:rPr>
              <a:t>Dr. Everett Singleton, Assistant Professor and former Principal for Youth Offenders</a:t>
            </a:r>
          </a:p>
          <a:p>
            <a:r>
              <a:rPr lang="en-US" sz="2800" dirty="0">
                <a:solidFill>
                  <a:srgbClr val="92D050"/>
                </a:solidFill>
                <a:latin typeface="Calibri"/>
                <a:cs typeface="Avenir Book"/>
              </a:rPr>
              <a:t>Dr. Tim Wall, Dean and Director of Teacher Ed.</a:t>
            </a:r>
          </a:p>
          <a:p>
            <a:r>
              <a:rPr lang="en-US" sz="2800" dirty="0">
                <a:solidFill>
                  <a:srgbClr val="92D050"/>
                </a:solidFill>
                <a:latin typeface="Calibri"/>
                <a:cs typeface="Avenir Book"/>
              </a:rPr>
              <a:t>Dr. Travis Dimmitt, Assistant Professor</a:t>
            </a:r>
          </a:p>
          <a:p>
            <a:r>
              <a:rPr lang="en-US" sz="2800" dirty="0">
                <a:solidFill>
                  <a:srgbClr val="92D050"/>
                </a:solidFill>
                <a:latin typeface="Calibri"/>
                <a:cs typeface="Avenir Book"/>
              </a:rPr>
              <a:t>Dr. Joseph Haughey, Assistant Professor</a:t>
            </a:r>
          </a:p>
        </p:txBody>
      </p:sp>
    </p:spTree>
    <p:extLst>
      <p:ext uri="{BB962C8B-B14F-4D97-AF65-F5344CB8AC3E}">
        <p14:creationId xmlns:p14="http://schemas.microsoft.com/office/powerpoint/2010/main" val="160633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99FD-FDD4-4822-9233-5BECC44C75B6}"/>
              </a:ext>
            </a:extLst>
          </p:cNvPr>
          <p:cNvSpPr>
            <a:spLocks noGrp="1"/>
          </p:cNvSpPr>
          <p:nvPr>
            <p:ph type="title"/>
          </p:nvPr>
        </p:nvSpPr>
        <p:spPr/>
        <p:txBody>
          <a:bodyPr/>
          <a:lstStyle/>
          <a:p>
            <a:r>
              <a:rPr lang="en-US" dirty="0"/>
              <a:t>Takeaways and reflection- top 11 list</a:t>
            </a:r>
          </a:p>
        </p:txBody>
      </p:sp>
      <p:sp>
        <p:nvSpPr>
          <p:cNvPr id="3" name="Content Placeholder 2">
            <a:extLst>
              <a:ext uri="{FF2B5EF4-FFF2-40B4-BE49-F238E27FC236}">
                <a16:creationId xmlns:a16="http://schemas.microsoft.com/office/drawing/2014/main" id="{C912BEDB-7166-4D7E-9477-85883A75739B}"/>
              </a:ext>
            </a:extLst>
          </p:cNvPr>
          <p:cNvSpPr>
            <a:spLocks noGrp="1"/>
          </p:cNvSpPr>
          <p:nvPr>
            <p:ph idx="1"/>
          </p:nvPr>
        </p:nvSpPr>
        <p:spPr/>
        <p:txBody>
          <a:bodyPr>
            <a:normAutofit fontScale="92500" lnSpcReduction="10000"/>
          </a:bodyPr>
          <a:lstStyle/>
          <a:p>
            <a:pPr marL="0" lvl="0" indent="0">
              <a:buNone/>
            </a:pPr>
            <a:r>
              <a:rPr lang="en-US" dirty="0"/>
              <a:t>1) When a group of people within an organization work together to a common goal – the culture of the organization positively improves.  </a:t>
            </a:r>
          </a:p>
          <a:p>
            <a:pPr marL="0" lvl="0" indent="0">
              <a:buNone/>
            </a:pPr>
            <a:r>
              <a:rPr lang="en-US" dirty="0"/>
              <a:t>2) Building quality relationships between school districts and University faculty is the cornerstone of successful partnerships. </a:t>
            </a:r>
          </a:p>
          <a:p>
            <a:pPr marL="0" lvl="0" indent="0">
              <a:buNone/>
            </a:pPr>
            <a:r>
              <a:rPr lang="en-US" dirty="0"/>
              <a:t>3) Impact of redesign is bi-directional - University to School district – School District to University.</a:t>
            </a:r>
          </a:p>
          <a:p>
            <a:pPr marL="0" lvl="0" indent="0">
              <a:buNone/>
            </a:pPr>
            <a:r>
              <a:rPr lang="en-US" dirty="0"/>
              <a:t>4) Including all education majors – early childhood, elementary, middle, secondary helps to bridge the gap of understating the developmental context of students. </a:t>
            </a:r>
          </a:p>
          <a:p>
            <a:pPr marL="0" lvl="0" indent="0">
              <a:buNone/>
            </a:pPr>
            <a:r>
              <a:rPr lang="en-US" dirty="0"/>
              <a:t>5) Including all education majors (EC/SEC) helps to bridge the gap of understanding of the work of each major. </a:t>
            </a:r>
          </a:p>
          <a:p>
            <a:endParaRPr lang="en-US" dirty="0"/>
          </a:p>
        </p:txBody>
      </p:sp>
    </p:spTree>
    <p:extLst>
      <p:ext uri="{BB962C8B-B14F-4D97-AF65-F5344CB8AC3E}">
        <p14:creationId xmlns:p14="http://schemas.microsoft.com/office/powerpoint/2010/main" val="435337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99FD-FDD4-4822-9233-5BECC44C75B6}"/>
              </a:ext>
            </a:extLst>
          </p:cNvPr>
          <p:cNvSpPr>
            <a:spLocks noGrp="1"/>
          </p:cNvSpPr>
          <p:nvPr>
            <p:ph type="title"/>
          </p:nvPr>
        </p:nvSpPr>
        <p:spPr/>
        <p:txBody>
          <a:bodyPr/>
          <a:lstStyle/>
          <a:p>
            <a:r>
              <a:rPr lang="en-US" dirty="0"/>
              <a:t>Takeaways and reflection- top 11 list</a:t>
            </a:r>
          </a:p>
        </p:txBody>
      </p:sp>
      <p:sp>
        <p:nvSpPr>
          <p:cNvPr id="3" name="Content Placeholder 2">
            <a:extLst>
              <a:ext uri="{FF2B5EF4-FFF2-40B4-BE49-F238E27FC236}">
                <a16:creationId xmlns:a16="http://schemas.microsoft.com/office/drawing/2014/main" id="{C912BEDB-7166-4D7E-9477-85883A75739B}"/>
              </a:ext>
            </a:extLst>
          </p:cNvPr>
          <p:cNvSpPr>
            <a:spLocks noGrp="1"/>
          </p:cNvSpPr>
          <p:nvPr>
            <p:ph idx="1"/>
          </p:nvPr>
        </p:nvSpPr>
        <p:spPr/>
        <p:txBody>
          <a:bodyPr>
            <a:normAutofit fontScale="85000" lnSpcReduction="10000"/>
          </a:bodyPr>
          <a:lstStyle/>
          <a:p>
            <a:pPr marL="0" lvl="0" indent="0">
              <a:buNone/>
            </a:pPr>
            <a:r>
              <a:rPr lang="en-US" dirty="0"/>
              <a:t>6) The goal of diverse experiences resulted in diverse school district partnerships. </a:t>
            </a:r>
          </a:p>
          <a:p>
            <a:pPr marL="0" lvl="0" indent="0">
              <a:buNone/>
            </a:pPr>
            <a:r>
              <a:rPr lang="en-US" dirty="0"/>
              <a:t>7) The goal of including middle and secondary education majors in early education courses created partnerships with faculty across university schools. </a:t>
            </a:r>
          </a:p>
          <a:p>
            <a:pPr marL="0" lvl="0" indent="0">
              <a:buNone/>
            </a:pPr>
            <a:r>
              <a:rPr lang="en-US" dirty="0"/>
              <a:t>8) The willingness of the University to “flatten” the organizational structure allowed all ranks of faculty to create the design (not top down driven nor did we have to get permission). </a:t>
            </a:r>
          </a:p>
          <a:p>
            <a:pPr marL="0" lvl="0" indent="0">
              <a:buNone/>
            </a:pPr>
            <a:r>
              <a:rPr lang="en-US" dirty="0"/>
              <a:t>9) The goal of Northwest becoming the University of choice for students of community colleges led to an alignment of coursework and strengthened partnerships. </a:t>
            </a:r>
          </a:p>
          <a:p>
            <a:pPr marL="0" lvl="0" indent="0">
              <a:buNone/>
            </a:pPr>
            <a:r>
              <a:rPr lang="en-US" dirty="0"/>
              <a:t>10) All of the work within the School of Education helped the University to reach goals of recruitment and retention. </a:t>
            </a:r>
          </a:p>
          <a:p>
            <a:pPr marL="0" lvl="0" indent="0">
              <a:buNone/>
            </a:pPr>
            <a:r>
              <a:rPr lang="en-US" dirty="0"/>
              <a:t>11) There will always be a need to revisit and refine. </a:t>
            </a:r>
          </a:p>
        </p:txBody>
      </p:sp>
    </p:spTree>
    <p:extLst>
      <p:ext uri="{BB962C8B-B14F-4D97-AF65-F5344CB8AC3E}">
        <p14:creationId xmlns:p14="http://schemas.microsoft.com/office/powerpoint/2010/main" val="2670900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50B5-9DED-4116-9C55-FABB491728D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E3B6517-5370-49DC-AC3A-C27BC75E5CCE}"/>
              </a:ext>
            </a:extLst>
          </p:cNvPr>
          <p:cNvSpPr>
            <a:spLocks noGrp="1"/>
          </p:cNvSpPr>
          <p:nvPr>
            <p:ph idx="1"/>
          </p:nvPr>
        </p:nvSpPr>
        <p:spPr/>
        <p:txBody>
          <a:bodyPr>
            <a:normAutofit fontScale="47500" lnSpcReduction="20000"/>
          </a:bodyPr>
          <a:lstStyle/>
          <a:p>
            <a:r>
              <a:rPr lang="en-US" sz="4300" dirty="0"/>
              <a:t>Berman, S. (2004). </a:t>
            </a:r>
            <a:r>
              <a:rPr lang="en-US" sz="4300" i="1" dirty="0"/>
              <a:t>Effective recruitment and induction into the school district</a:t>
            </a:r>
            <a:r>
              <a:rPr lang="en-US" sz="4300" dirty="0"/>
              <a:t>. In Goodlad, J.I. &amp; McMannon, T.J. (Eds), The Teaching Career, (pp.125), New York, NY: Teachers College Press, Columbia University, New York.</a:t>
            </a:r>
          </a:p>
          <a:p>
            <a:r>
              <a:rPr lang="en-US" sz="4300" dirty="0"/>
              <a:t>Bronfenbrenner, U. (1979). </a:t>
            </a:r>
            <a:r>
              <a:rPr lang="en-US" sz="4300" i="1" dirty="0"/>
              <a:t>The ecology of human development</a:t>
            </a:r>
            <a:r>
              <a:rPr lang="en-US" sz="4300" dirty="0"/>
              <a:t>. Cambridge, Mass.: Harvard University Press. </a:t>
            </a:r>
          </a:p>
          <a:p>
            <a:r>
              <a:rPr lang="en-US" sz="4300" dirty="0"/>
              <a:t>Chappuis, J., &amp; Stiggins, R. J. (2017). </a:t>
            </a:r>
            <a:r>
              <a:rPr lang="en-US" sz="4300" i="1" dirty="0"/>
              <a:t>An Introduction to Student-Involved Assessment for Learning </a:t>
            </a:r>
            <a:r>
              <a:rPr lang="en-US" sz="4300" dirty="0"/>
              <a:t>(7th ed.). Hoboken: Pearson.</a:t>
            </a:r>
          </a:p>
          <a:p>
            <a:r>
              <a:rPr lang="en-US" sz="4300" dirty="0"/>
              <a:t>DuFour, R. (2004). What Is a “Professional Learning Community”? Educational Leadership, 61, 6-11.</a:t>
            </a:r>
          </a:p>
          <a:p>
            <a:r>
              <a:rPr lang="en-US" sz="4300" dirty="0"/>
              <a:t>Dweck (2006). </a:t>
            </a:r>
            <a:r>
              <a:rPr lang="en-US" sz="4300" i="1" dirty="0">
                <a:hlinkClick r:id="rId2"/>
              </a:rPr>
              <a:t>Mindset: The New Psychology of Success</a:t>
            </a:r>
            <a:r>
              <a:rPr lang="en-US" sz="4300" dirty="0"/>
              <a:t>. Ballantine Books.</a:t>
            </a:r>
          </a:p>
          <a:p>
            <a:r>
              <a:rPr lang="en-US" sz="4400" dirty="0"/>
              <a:t>Keith, T. L., </a:t>
            </a:r>
            <a:r>
              <a:rPr lang="en-US" sz="4400" dirty="0" err="1"/>
              <a:t>Tornatzky</a:t>
            </a:r>
            <a:r>
              <a:rPr lang="en-US" sz="4400" dirty="0"/>
              <a:t>, L. G., &amp; Pettigrew, L. E.  (2015) An analysis of verbal and nonverbal classroom teaching behaviors. </a:t>
            </a:r>
            <a:r>
              <a:rPr lang="en-US" sz="4400" i="1" dirty="0"/>
              <a:t>The Journal of Experimental Education, 42(</a:t>
            </a:r>
            <a:r>
              <a:rPr lang="en-US" sz="4400" dirty="0"/>
              <a:t>4), 30-38, DOI: </a:t>
            </a:r>
            <a:r>
              <a:rPr lang="en-US" sz="4400" dirty="0">
                <a:hlinkClick r:id="rId3"/>
              </a:rPr>
              <a:t>10.1080/00220973.1974.11011490</a:t>
            </a:r>
            <a:endParaRPr lang="en-US" sz="4400" dirty="0"/>
          </a:p>
          <a:p>
            <a:r>
              <a:rPr lang="en-US" sz="4300" dirty="0"/>
              <a:t>Reischl, C.H., Khasnabis, D., &amp; Karr, K. (2017). Cultivating a school-university partnership for teacher learning. Phi Delta Kappan, 98(80).</a:t>
            </a:r>
            <a:endParaRPr lang="en-US" dirty="0"/>
          </a:p>
          <a:p>
            <a:endParaRPr lang="en-US" b="1" dirty="0"/>
          </a:p>
        </p:txBody>
      </p:sp>
    </p:spTree>
    <p:extLst>
      <p:ext uri="{BB962C8B-B14F-4D97-AF65-F5344CB8AC3E}">
        <p14:creationId xmlns:p14="http://schemas.microsoft.com/office/powerpoint/2010/main" val="989283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999D-9DAC-4E7B-9DC1-5AFF26E17F0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4BE4292-0E94-4834-99D2-C4489A59289D}"/>
              </a:ext>
            </a:extLst>
          </p:cNvPr>
          <p:cNvSpPr>
            <a:spLocks noGrp="1"/>
          </p:cNvSpPr>
          <p:nvPr>
            <p:ph idx="1"/>
          </p:nvPr>
        </p:nvSpPr>
        <p:spPr/>
        <p:txBody>
          <a:bodyPr>
            <a:normAutofit/>
          </a:bodyPr>
          <a:lstStyle/>
          <a:p>
            <a:r>
              <a:rPr lang="en-US" sz="2800" dirty="0"/>
              <a:t>Reischl, C.H., Khasnabis, D., &amp; Karr, K. (2017). Cultivating a school-university partnership for teacher learning. </a:t>
            </a:r>
            <a:r>
              <a:rPr lang="en-US" sz="2800" i="1" dirty="0"/>
              <a:t>Phi Delta Kappan, 98</a:t>
            </a:r>
            <a:r>
              <a:rPr lang="en-US" sz="2800" dirty="0"/>
              <a:t>(80).</a:t>
            </a:r>
            <a:endParaRPr lang="en-US" dirty="0"/>
          </a:p>
          <a:p>
            <a:r>
              <a:rPr lang="en-US" dirty="0"/>
              <a:t>Shroyer, G., Yahnke, S., &amp; Bennett, A. (2007). Simultaneous renewal through professional development school partnerships. </a:t>
            </a:r>
            <a:r>
              <a:rPr lang="en-US" i="1" dirty="0"/>
              <a:t>The Journal of Education Research 100(4)</a:t>
            </a:r>
            <a:r>
              <a:rPr lang="en-US" dirty="0"/>
              <a:t>, 211-223.</a:t>
            </a:r>
          </a:p>
          <a:p>
            <a:r>
              <a:rPr lang="en-US" sz="2800" dirty="0"/>
              <a:t>Wiggins, G. P., &amp; McTighe, J. (2005) </a:t>
            </a:r>
            <a:r>
              <a:rPr lang="en-US" sz="2800" i="1" dirty="0"/>
              <a:t>Understanding by design</a:t>
            </a:r>
            <a:r>
              <a:rPr lang="en-US" sz="2800" dirty="0"/>
              <a:t>. Alexandria, VA: ASCD. </a:t>
            </a:r>
          </a:p>
          <a:p>
            <a:r>
              <a:rPr lang="en-US" dirty="0"/>
              <a:t>Zeichner, K. (2010). Rethinking the connections between campus courses and field experiences in college- and university-based teacher education. </a:t>
            </a:r>
            <a:r>
              <a:rPr lang="en-US" i="1" dirty="0"/>
              <a:t>Journal of Teacher Education 41</a:t>
            </a:r>
            <a:r>
              <a:rPr lang="en-US" dirty="0"/>
              <a:t>(1-2) 89-99.</a:t>
            </a:r>
          </a:p>
          <a:p>
            <a:endParaRPr lang="en-US" dirty="0"/>
          </a:p>
        </p:txBody>
      </p:sp>
    </p:spTree>
    <p:extLst>
      <p:ext uri="{BB962C8B-B14F-4D97-AF65-F5344CB8AC3E}">
        <p14:creationId xmlns:p14="http://schemas.microsoft.com/office/powerpoint/2010/main" val="302519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p:cNvSpPr txBox="1"/>
          <p:nvPr/>
        </p:nvSpPr>
        <p:spPr>
          <a:xfrm>
            <a:off x="3083406" y="550975"/>
            <a:ext cx="7246100" cy="784830"/>
          </a:xfrm>
          <a:prstGeom prst="rect">
            <a:avLst/>
          </a:prstGeom>
          <a:noFill/>
        </p:spPr>
        <p:txBody>
          <a:bodyPr wrap="square" rtlCol="0">
            <a:spAutoFit/>
          </a:bodyPr>
          <a:lstStyle/>
          <a:p>
            <a:r>
              <a:rPr lang="en-US" sz="4500" dirty="0">
                <a:solidFill>
                  <a:srgbClr val="FFFFFF"/>
                </a:solidFill>
                <a:latin typeface="Avenir Heavy"/>
                <a:cs typeface="Avenir Heavy"/>
              </a:rPr>
              <a:t>Presentation overview</a:t>
            </a:r>
          </a:p>
        </p:txBody>
      </p:sp>
      <p:sp>
        <p:nvSpPr>
          <p:cNvPr id="6" name="TextBox 5"/>
          <p:cNvSpPr txBox="1"/>
          <p:nvPr/>
        </p:nvSpPr>
        <p:spPr>
          <a:xfrm>
            <a:off x="3083406" y="1671601"/>
            <a:ext cx="7246100" cy="369332"/>
          </a:xfrm>
          <a:prstGeom prst="rect">
            <a:avLst/>
          </a:prstGeom>
          <a:noFill/>
        </p:spPr>
        <p:txBody>
          <a:bodyPr wrap="square" rtlCol="0">
            <a:spAutoFit/>
          </a:bodyPr>
          <a:lstStyle/>
          <a:p>
            <a:endParaRPr lang="en-US" dirty="0">
              <a:solidFill>
                <a:srgbClr val="FFFFFF"/>
              </a:solidFill>
              <a:latin typeface="Calibri"/>
            </a:endParaRPr>
          </a:p>
        </p:txBody>
      </p:sp>
      <p:sp>
        <p:nvSpPr>
          <p:cNvPr id="4" name="Content Placeholder 3">
            <a:extLst>
              <a:ext uri="{FF2B5EF4-FFF2-40B4-BE49-F238E27FC236}">
                <a16:creationId xmlns:a16="http://schemas.microsoft.com/office/drawing/2014/main" id="{57431650-AD8B-4BA2-9E1B-8AA70298EBF1}"/>
              </a:ext>
            </a:extLst>
          </p:cNvPr>
          <p:cNvSpPr>
            <a:spLocks noGrp="1"/>
          </p:cNvSpPr>
          <p:nvPr>
            <p:ph idx="1"/>
          </p:nvPr>
        </p:nvSpPr>
        <p:spPr>
          <a:xfrm>
            <a:off x="1676400" y="1600201"/>
            <a:ext cx="9906000" cy="5105399"/>
          </a:xfrm>
        </p:spPr>
        <p:txBody>
          <a:bodyPr>
            <a:normAutofit fontScale="92500" lnSpcReduction="20000"/>
          </a:bodyPr>
          <a:lstStyle/>
          <a:p>
            <a:r>
              <a:rPr lang="en-US" dirty="0">
                <a:solidFill>
                  <a:srgbClr val="92D050"/>
                </a:solidFill>
              </a:rPr>
              <a:t>Situate our redesign &amp; partnerships in a broad context:</a:t>
            </a:r>
          </a:p>
          <a:p>
            <a:pPr lvl="1"/>
            <a:r>
              <a:rPr lang="en-US" dirty="0">
                <a:solidFill>
                  <a:srgbClr val="92D050"/>
                </a:solidFill>
              </a:rPr>
              <a:t>Rural location</a:t>
            </a:r>
          </a:p>
          <a:p>
            <a:pPr lvl="1"/>
            <a:r>
              <a:rPr lang="en-US" dirty="0">
                <a:solidFill>
                  <a:srgbClr val="92D050"/>
                </a:solidFill>
              </a:rPr>
              <a:t>Wisdom of the field: State Policy, National accreditation  Renaissance Group </a:t>
            </a:r>
          </a:p>
          <a:p>
            <a:r>
              <a:rPr lang="en-US" dirty="0">
                <a:solidFill>
                  <a:srgbClr val="92D050"/>
                </a:solidFill>
              </a:rPr>
              <a:t>Describe an institutional curricular redesign</a:t>
            </a:r>
          </a:p>
          <a:p>
            <a:r>
              <a:rPr lang="en-US" dirty="0">
                <a:solidFill>
                  <a:srgbClr val="92D050"/>
                </a:solidFill>
              </a:rPr>
              <a:t>Share drivers and factors leading to redesign</a:t>
            </a:r>
          </a:p>
          <a:p>
            <a:pPr lvl="1"/>
            <a:r>
              <a:rPr lang="en-US" dirty="0">
                <a:solidFill>
                  <a:srgbClr val="92D050"/>
                </a:solidFill>
              </a:rPr>
              <a:t>Political, economic, policy-maker-led</a:t>
            </a:r>
          </a:p>
          <a:p>
            <a:r>
              <a:rPr lang="en-US" dirty="0">
                <a:solidFill>
                  <a:srgbClr val="92D050"/>
                </a:solidFill>
              </a:rPr>
              <a:t>Share the structures and processes- clinical practice</a:t>
            </a:r>
          </a:p>
          <a:p>
            <a:r>
              <a:rPr lang="en-US" dirty="0">
                <a:solidFill>
                  <a:srgbClr val="92D050"/>
                </a:solidFill>
              </a:rPr>
              <a:t>Describe the development of new partnerships</a:t>
            </a:r>
          </a:p>
          <a:p>
            <a:pPr lvl="1"/>
            <a:r>
              <a:rPr lang="en-US" dirty="0">
                <a:solidFill>
                  <a:srgbClr val="92D050"/>
                </a:solidFill>
              </a:rPr>
              <a:t>Districts and cross-campus connections</a:t>
            </a:r>
          </a:p>
          <a:p>
            <a:r>
              <a:rPr lang="en-US" dirty="0">
                <a:solidFill>
                  <a:srgbClr val="92D050"/>
                </a:solidFill>
              </a:rPr>
              <a:t>Explain the impact of redesign</a:t>
            </a:r>
          </a:p>
          <a:p>
            <a:pPr lvl="1"/>
            <a:r>
              <a:rPr lang="en-US" dirty="0">
                <a:solidFill>
                  <a:srgbClr val="92D050"/>
                </a:solidFill>
              </a:rPr>
              <a:t>Evidence from student learning</a:t>
            </a:r>
          </a:p>
          <a:p>
            <a:pPr lvl="1"/>
            <a:endParaRPr lang="en-US" dirty="0">
              <a:solidFill>
                <a:srgbClr val="92D050"/>
              </a:solidFill>
            </a:endParaRPr>
          </a:p>
          <a:p>
            <a:endParaRPr lang="en-US" dirty="0">
              <a:solidFill>
                <a:srgbClr val="92D050"/>
              </a:solidFill>
            </a:endParaRPr>
          </a:p>
          <a:p>
            <a:endParaRPr lang="en-US" dirty="0">
              <a:solidFill>
                <a:srgbClr val="92D050"/>
              </a:solidFill>
            </a:endParaRPr>
          </a:p>
        </p:txBody>
      </p:sp>
    </p:spTree>
    <p:extLst>
      <p:ext uri="{BB962C8B-B14F-4D97-AF65-F5344CB8AC3E}">
        <p14:creationId xmlns:p14="http://schemas.microsoft.com/office/powerpoint/2010/main" val="34710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1911B398-56A9-FA44-A101-C45D3E8FBDB7}"/>
              </a:ext>
            </a:extLst>
          </p:cNvPr>
          <p:cNvSpPr>
            <a:spLocks noGrp="1"/>
          </p:cNvSpPr>
          <p:nvPr>
            <p:ph type="title"/>
          </p:nvPr>
        </p:nvSpPr>
        <p:spPr/>
        <p:txBody>
          <a:bodyPr>
            <a:noAutofit/>
          </a:bodyPr>
          <a:lstStyle/>
          <a:p>
            <a:r>
              <a:rPr lang="en-US" sz="2400" dirty="0"/>
              <a:t>Northwest Education Redesign, 2014-2018: </a:t>
            </a:r>
            <a:br>
              <a:rPr lang="en-US" sz="2400" dirty="0"/>
            </a:br>
            <a:r>
              <a:rPr lang="en-US" sz="3200" i="1" dirty="0"/>
              <a:t>from roots to fruits</a:t>
            </a:r>
            <a:endParaRPr lang="en-US" sz="2400" i="1" dirty="0"/>
          </a:p>
        </p:txBody>
      </p:sp>
      <p:sp>
        <p:nvSpPr>
          <p:cNvPr id="154" name="Text Placeholder 153">
            <a:extLst>
              <a:ext uri="{FF2B5EF4-FFF2-40B4-BE49-F238E27FC236}">
                <a16:creationId xmlns:a16="http://schemas.microsoft.com/office/drawing/2014/main" id="{7A1488CD-081B-C14E-A53D-09F159737F1B}"/>
              </a:ext>
            </a:extLst>
          </p:cNvPr>
          <p:cNvSpPr>
            <a:spLocks noGrp="1"/>
          </p:cNvSpPr>
          <p:nvPr>
            <p:ph type="body" sz="quarter" idx="13"/>
          </p:nvPr>
        </p:nvSpPr>
        <p:spPr/>
        <p:txBody>
          <a:bodyPr/>
          <a:lstStyle/>
          <a:p>
            <a:endParaRPr lang="en-US" dirty="0"/>
          </a:p>
        </p:txBody>
      </p:sp>
      <p:sp>
        <p:nvSpPr>
          <p:cNvPr id="167" name="Text Placeholder 166">
            <a:extLst>
              <a:ext uri="{FF2B5EF4-FFF2-40B4-BE49-F238E27FC236}">
                <a16:creationId xmlns:a16="http://schemas.microsoft.com/office/drawing/2014/main" id="{008EF577-57DA-AC49-AD61-1785C58C635A}"/>
              </a:ext>
            </a:extLst>
          </p:cNvPr>
          <p:cNvSpPr>
            <a:spLocks noGrp="1"/>
          </p:cNvSpPr>
          <p:nvPr>
            <p:ph type="body" sz="quarter" idx="26"/>
          </p:nvPr>
        </p:nvSpPr>
        <p:spPr/>
        <p:txBody>
          <a:bodyPr>
            <a:normAutofit fontScale="77500" lnSpcReduction="20000"/>
          </a:bodyPr>
          <a:lstStyle/>
          <a:p>
            <a:r>
              <a:rPr lang="en-US" dirty="0"/>
              <a:t>A visual representation of redesign process</a:t>
            </a:r>
          </a:p>
        </p:txBody>
      </p:sp>
      <p:sp>
        <p:nvSpPr>
          <p:cNvPr id="152" name="Text Placeholder 151">
            <a:extLst>
              <a:ext uri="{FF2B5EF4-FFF2-40B4-BE49-F238E27FC236}">
                <a16:creationId xmlns:a16="http://schemas.microsoft.com/office/drawing/2014/main" id="{62964362-2916-FD47-9348-BE7D04471471}"/>
              </a:ext>
            </a:extLst>
          </p:cNvPr>
          <p:cNvSpPr>
            <a:spLocks noGrp="1"/>
          </p:cNvSpPr>
          <p:nvPr>
            <p:ph type="body" sz="quarter" idx="11"/>
          </p:nvPr>
        </p:nvSpPr>
        <p:spPr>
          <a:xfrm>
            <a:off x="4550144" y="4339942"/>
            <a:ext cx="1456267" cy="954107"/>
          </a:xfrm>
        </p:spPr>
        <p:txBody>
          <a:bodyPr/>
          <a:lstStyle/>
          <a:p>
            <a:pPr algn="ctr"/>
            <a:r>
              <a:rPr lang="en-US" dirty="0">
                <a:solidFill>
                  <a:srgbClr val="FFFF00"/>
                </a:solidFill>
              </a:rPr>
              <a:t>MO State ed. Department changes cert rules (2014)</a:t>
            </a:r>
          </a:p>
        </p:txBody>
      </p:sp>
      <p:sp>
        <p:nvSpPr>
          <p:cNvPr id="155" name="Text Placeholder 154">
            <a:extLst>
              <a:ext uri="{FF2B5EF4-FFF2-40B4-BE49-F238E27FC236}">
                <a16:creationId xmlns:a16="http://schemas.microsoft.com/office/drawing/2014/main" id="{FB5E3952-AA46-4545-B819-BE296D4281EF}"/>
              </a:ext>
            </a:extLst>
          </p:cNvPr>
          <p:cNvSpPr>
            <a:spLocks noGrp="1"/>
          </p:cNvSpPr>
          <p:nvPr>
            <p:ph type="body" sz="quarter" idx="14"/>
          </p:nvPr>
        </p:nvSpPr>
        <p:spPr>
          <a:xfrm>
            <a:off x="5029200" y="2819218"/>
            <a:ext cx="1456267" cy="954107"/>
          </a:xfrm>
        </p:spPr>
        <p:txBody>
          <a:bodyPr/>
          <a:lstStyle/>
          <a:p>
            <a:pPr algn="ctr"/>
            <a:r>
              <a:rPr lang="en-US" dirty="0">
                <a:solidFill>
                  <a:srgbClr val="FFFF00"/>
                </a:solidFill>
              </a:rPr>
              <a:t>Dean’s Challenge: “rebuild desired program from scratch”</a:t>
            </a:r>
          </a:p>
        </p:txBody>
      </p:sp>
      <p:sp>
        <p:nvSpPr>
          <p:cNvPr id="157" name="Text Placeholder 156">
            <a:extLst>
              <a:ext uri="{FF2B5EF4-FFF2-40B4-BE49-F238E27FC236}">
                <a16:creationId xmlns:a16="http://schemas.microsoft.com/office/drawing/2014/main" id="{52D7855F-94AB-7747-B3D4-4850B7AC4D24}"/>
              </a:ext>
            </a:extLst>
          </p:cNvPr>
          <p:cNvSpPr>
            <a:spLocks noGrp="1"/>
          </p:cNvSpPr>
          <p:nvPr>
            <p:ph type="body" sz="quarter" idx="16"/>
          </p:nvPr>
        </p:nvSpPr>
        <p:spPr>
          <a:xfrm>
            <a:off x="5861494" y="1343560"/>
            <a:ext cx="1456267" cy="1169551"/>
          </a:xfrm>
        </p:spPr>
        <p:txBody>
          <a:bodyPr/>
          <a:lstStyle/>
          <a:p>
            <a:pPr algn="ctr"/>
            <a:r>
              <a:rPr lang="en-US" dirty="0">
                <a:solidFill>
                  <a:schemeClr val="tx2"/>
                </a:solidFill>
              </a:rPr>
              <a:t>Spark of Curricular Revision- Dr. Wood leads with a dream</a:t>
            </a:r>
          </a:p>
        </p:txBody>
      </p:sp>
      <p:sp>
        <p:nvSpPr>
          <p:cNvPr id="159" name="Text Placeholder 158">
            <a:extLst>
              <a:ext uri="{FF2B5EF4-FFF2-40B4-BE49-F238E27FC236}">
                <a16:creationId xmlns:a16="http://schemas.microsoft.com/office/drawing/2014/main" id="{2CB29981-D477-EB47-8A9B-CB977C238E1C}"/>
              </a:ext>
            </a:extLst>
          </p:cNvPr>
          <p:cNvSpPr>
            <a:spLocks noGrp="1"/>
          </p:cNvSpPr>
          <p:nvPr>
            <p:ph type="body" sz="quarter" idx="18"/>
          </p:nvPr>
        </p:nvSpPr>
        <p:spPr>
          <a:xfrm>
            <a:off x="6934200" y="515035"/>
            <a:ext cx="1456267" cy="1169551"/>
          </a:xfrm>
        </p:spPr>
        <p:txBody>
          <a:bodyPr/>
          <a:lstStyle/>
          <a:p>
            <a:pPr algn="ctr"/>
            <a:r>
              <a:rPr lang="en-US" dirty="0">
                <a:solidFill>
                  <a:schemeClr val="tx2"/>
                </a:solidFill>
              </a:rPr>
              <a:t>Faculty Team formed, begins collaborative curricular overhaul</a:t>
            </a:r>
          </a:p>
        </p:txBody>
      </p:sp>
      <p:sp>
        <p:nvSpPr>
          <p:cNvPr id="161" name="Text Placeholder 160">
            <a:extLst>
              <a:ext uri="{FF2B5EF4-FFF2-40B4-BE49-F238E27FC236}">
                <a16:creationId xmlns:a16="http://schemas.microsoft.com/office/drawing/2014/main" id="{D6BAA41B-ADA6-4F4F-8AE0-F97CD6618CB4}"/>
              </a:ext>
            </a:extLst>
          </p:cNvPr>
          <p:cNvSpPr>
            <a:spLocks noGrp="1"/>
          </p:cNvSpPr>
          <p:nvPr>
            <p:ph type="body" sz="quarter" idx="20"/>
          </p:nvPr>
        </p:nvSpPr>
        <p:spPr>
          <a:xfrm>
            <a:off x="7882466" y="1713902"/>
            <a:ext cx="1456267" cy="1169551"/>
          </a:xfrm>
        </p:spPr>
        <p:txBody>
          <a:bodyPr/>
          <a:lstStyle/>
          <a:p>
            <a:pPr algn="ctr"/>
            <a:r>
              <a:rPr lang="en-US" dirty="0">
                <a:solidFill>
                  <a:schemeClr val="tx2"/>
                </a:solidFill>
              </a:rPr>
              <a:t>Faculty research: clinical practice, partnerships, and instructional practices</a:t>
            </a:r>
          </a:p>
        </p:txBody>
      </p:sp>
      <p:sp>
        <p:nvSpPr>
          <p:cNvPr id="163" name="Text Placeholder 162">
            <a:extLst>
              <a:ext uri="{FF2B5EF4-FFF2-40B4-BE49-F238E27FC236}">
                <a16:creationId xmlns:a16="http://schemas.microsoft.com/office/drawing/2014/main" id="{B7AADBC1-2218-0B44-8A6C-00FC3A871429}"/>
              </a:ext>
            </a:extLst>
          </p:cNvPr>
          <p:cNvSpPr>
            <a:spLocks noGrp="1"/>
          </p:cNvSpPr>
          <p:nvPr>
            <p:ph type="body" sz="quarter" idx="22"/>
          </p:nvPr>
        </p:nvSpPr>
        <p:spPr>
          <a:xfrm>
            <a:off x="8610599" y="2913579"/>
            <a:ext cx="1456267" cy="1169551"/>
          </a:xfrm>
        </p:spPr>
        <p:txBody>
          <a:bodyPr/>
          <a:lstStyle/>
          <a:p>
            <a:pPr algn="ctr"/>
            <a:r>
              <a:rPr lang="en-US" dirty="0"/>
              <a:t>Advisory Council relied upon for practical wisdom, research, and partnership</a:t>
            </a:r>
          </a:p>
        </p:txBody>
      </p:sp>
      <p:sp>
        <p:nvSpPr>
          <p:cNvPr id="165" name="Text Placeholder 164">
            <a:extLst>
              <a:ext uri="{FF2B5EF4-FFF2-40B4-BE49-F238E27FC236}">
                <a16:creationId xmlns:a16="http://schemas.microsoft.com/office/drawing/2014/main" id="{451DBFB9-279F-A840-80C6-2F0CEE8FFC7F}"/>
              </a:ext>
            </a:extLst>
          </p:cNvPr>
          <p:cNvSpPr>
            <a:spLocks noGrp="1"/>
          </p:cNvSpPr>
          <p:nvPr>
            <p:ph type="body" sz="quarter" idx="24"/>
          </p:nvPr>
        </p:nvSpPr>
        <p:spPr>
          <a:xfrm>
            <a:off x="8991600" y="4555385"/>
            <a:ext cx="1456267" cy="738664"/>
          </a:xfrm>
        </p:spPr>
        <p:txBody>
          <a:bodyPr/>
          <a:lstStyle/>
          <a:p>
            <a:pPr algn="ctr"/>
            <a:r>
              <a:rPr lang="en-US" dirty="0"/>
              <a:t>Redesigned curriculum launched in 2017</a:t>
            </a:r>
          </a:p>
        </p:txBody>
      </p:sp>
    </p:spTree>
    <p:extLst>
      <p:ext uri="{BB962C8B-B14F-4D97-AF65-F5344CB8AC3E}">
        <p14:creationId xmlns:p14="http://schemas.microsoft.com/office/powerpoint/2010/main" val="91631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653B30-63A5-47F1-B3C0-F3B18688CC04}"/>
              </a:ext>
            </a:extLst>
          </p:cNvPr>
          <p:cNvPicPr>
            <a:picLocks noChangeAspect="1"/>
          </p:cNvPicPr>
          <p:nvPr/>
        </p:nvPicPr>
        <p:blipFill>
          <a:blip r:embed="rId2"/>
          <a:stretch>
            <a:fillRect/>
          </a:stretch>
        </p:blipFill>
        <p:spPr>
          <a:xfrm>
            <a:off x="1752600" y="213037"/>
            <a:ext cx="7776838" cy="6678093"/>
          </a:xfrm>
          <a:prstGeom prst="rect">
            <a:avLst/>
          </a:prstGeom>
        </p:spPr>
      </p:pic>
    </p:spTree>
    <p:extLst>
      <p:ext uri="{BB962C8B-B14F-4D97-AF65-F5344CB8AC3E}">
        <p14:creationId xmlns:p14="http://schemas.microsoft.com/office/powerpoint/2010/main" val="78539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31399D-4191-40C6-9607-F57D052573F0}"/>
              </a:ext>
            </a:extLst>
          </p:cNvPr>
          <p:cNvPicPr>
            <a:picLocks noChangeAspect="1"/>
          </p:cNvPicPr>
          <p:nvPr/>
        </p:nvPicPr>
        <p:blipFill>
          <a:blip r:embed="rId2"/>
          <a:stretch>
            <a:fillRect/>
          </a:stretch>
        </p:blipFill>
        <p:spPr>
          <a:xfrm>
            <a:off x="2057400" y="304800"/>
            <a:ext cx="7414885" cy="6415429"/>
          </a:xfrm>
          <a:prstGeom prst="rect">
            <a:avLst/>
          </a:prstGeom>
        </p:spPr>
      </p:pic>
    </p:spTree>
    <p:extLst>
      <p:ext uri="{BB962C8B-B14F-4D97-AF65-F5344CB8AC3E}">
        <p14:creationId xmlns:p14="http://schemas.microsoft.com/office/powerpoint/2010/main" val="286614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5D15F-6B0A-41CB-A083-9E31550ECA48}"/>
              </a:ext>
            </a:extLst>
          </p:cNvPr>
          <p:cNvPicPr>
            <a:picLocks noChangeAspect="1"/>
          </p:cNvPicPr>
          <p:nvPr/>
        </p:nvPicPr>
        <p:blipFill>
          <a:blip r:embed="rId2"/>
          <a:stretch>
            <a:fillRect/>
          </a:stretch>
        </p:blipFill>
        <p:spPr>
          <a:xfrm>
            <a:off x="2039395" y="1"/>
            <a:ext cx="8113208" cy="6858000"/>
          </a:xfrm>
          <a:prstGeom prst="rect">
            <a:avLst/>
          </a:prstGeom>
        </p:spPr>
      </p:pic>
    </p:spTree>
    <p:extLst>
      <p:ext uri="{BB962C8B-B14F-4D97-AF65-F5344CB8AC3E}">
        <p14:creationId xmlns:p14="http://schemas.microsoft.com/office/powerpoint/2010/main" val="2840690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resentation1" id="{8E619A96-8F77-4DAB-BFAA-837F01AB8552}" vid="{3EA45963-71E7-4FCC-AB77-FFB7A7FAB7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Multi-color tree diagram</Template>
  <TotalTime>0</TotalTime>
  <Words>3015</Words>
  <Application>Microsoft Office PowerPoint</Application>
  <PresentationFormat>Widescreen</PresentationFormat>
  <Paragraphs>435</Paragraphs>
  <Slides>43</Slides>
  <Notes>0</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43</vt:i4>
      </vt:variant>
    </vt:vector>
  </HeadingPairs>
  <TitlesOfParts>
    <vt:vector size="57" baseType="lpstr">
      <vt:lpstr>Arial</vt:lpstr>
      <vt:lpstr>Avenir Black</vt:lpstr>
      <vt:lpstr>Avenir Book</vt:lpstr>
      <vt:lpstr>Avenir Heavy</vt:lpstr>
      <vt:lpstr>Calibri</vt:lpstr>
      <vt:lpstr>Calibri Light</vt:lpstr>
      <vt:lpstr>Corbel</vt:lpstr>
      <vt:lpstr>Garamond</vt:lpstr>
      <vt:lpstr>Symbol</vt:lpstr>
      <vt:lpstr>Times New Roman</vt:lpstr>
      <vt:lpstr>Parallax</vt:lpstr>
      <vt:lpstr>Office Theme</vt:lpstr>
      <vt:lpstr>1_Parallax</vt:lpstr>
      <vt:lpstr>1_Office Theme</vt:lpstr>
      <vt:lpstr>PowerPoint Presentation</vt:lpstr>
      <vt:lpstr>Who are we?</vt:lpstr>
      <vt:lpstr>Who are we?</vt:lpstr>
      <vt:lpstr>PowerPoint Presentation</vt:lpstr>
      <vt:lpstr>PowerPoint Presentation</vt:lpstr>
      <vt:lpstr>Northwest Education Redesign, 2014-2018:  from roots to fruits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CAEP standard 2.1: Co-development of Clinical Partnerships</vt:lpstr>
      <vt:lpstr>PowerPoint Presentation</vt:lpstr>
      <vt:lpstr>PowerPoint Presentation</vt:lpstr>
      <vt:lpstr>PowerPoint Presentation</vt:lpstr>
      <vt:lpstr>PowerPoint Presentation</vt:lpstr>
      <vt:lpstr>PowerPoint Presentation</vt:lpstr>
      <vt:lpstr>Shoulder partner activity- Imagineering</vt:lpstr>
      <vt:lpstr>PowerPoint Presentation</vt:lpstr>
      <vt:lpstr>PowerPoint Presentation</vt:lpstr>
      <vt:lpstr>PowerPoint Presentation</vt:lpstr>
      <vt:lpstr>Next, some visuals about our phases</vt:lpstr>
      <vt:lpstr>PowerPoint Presentation</vt:lpstr>
      <vt:lpstr>PowerPoint Presentation</vt:lpstr>
      <vt:lpstr>PowerPoint Presentation</vt:lpstr>
      <vt:lpstr>PowerPoint Presentation</vt:lpstr>
      <vt:lpstr>PowerPoint Presentation</vt:lpstr>
      <vt:lpstr>PowerPoint Presentation</vt:lpstr>
      <vt:lpstr>Phase III- hubs, clinical practice, and partnerships</vt:lpstr>
      <vt:lpstr>Rationale for Phase III (influenced by Zeichner, 2010) </vt:lpstr>
      <vt:lpstr>How do we know Redesign has made a difference? What evidence informs this?</vt:lpstr>
      <vt:lpstr>Takeaways and reflection- top 11 list</vt:lpstr>
      <vt:lpstr>Takeaways and reflection- top 11 list</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2018-09-07T15:40:38Z</dcterms:created>
  <dcterms:modified xsi:type="dcterms:W3CDTF">2020-03-23T00:53:42Z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2018-08-15T21:45:50.6367285Z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